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85" r:id="rId9"/>
    <p:sldId id="288" r:id="rId10"/>
    <p:sldId id="265" r:id="rId11"/>
    <p:sldId id="268" r:id="rId12"/>
    <p:sldId id="270" r:id="rId13"/>
    <p:sldId id="271" r:id="rId14"/>
    <p:sldId id="272" r:id="rId15"/>
    <p:sldId id="267" r:id="rId16"/>
    <p:sldId id="277" r:id="rId17"/>
    <p:sldId id="303" r:id="rId18"/>
    <p:sldId id="279" r:id="rId19"/>
    <p:sldId id="280" r:id="rId20"/>
    <p:sldId id="269" r:id="rId21"/>
    <p:sldId id="273" r:id="rId22"/>
    <p:sldId id="274" r:id="rId23"/>
    <p:sldId id="275" r:id="rId24"/>
    <p:sldId id="266" r:id="rId25"/>
    <p:sldId id="282" r:id="rId26"/>
    <p:sldId id="304" r:id="rId27"/>
    <p:sldId id="283" r:id="rId28"/>
    <p:sldId id="284" r:id="rId29"/>
    <p:sldId id="305" r:id="rId30"/>
    <p:sldId id="301" r:id="rId31"/>
    <p:sldId id="286" r:id="rId32"/>
    <p:sldId id="289" r:id="rId33"/>
    <p:sldId id="299" r:id="rId34"/>
    <p:sldId id="300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302" r:id="rId43"/>
    <p:sldId id="287" r:id="rId44"/>
    <p:sldId id="297" r:id="rId45"/>
    <p:sldId id="298" r:id="rId46"/>
    <p:sldId id="258" r:id="rId47"/>
    <p:sldId id="278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6"/>
    <p:restoredTop sz="93197"/>
  </p:normalViewPr>
  <p:slideViewPr>
    <p:cSldViewPr snapToGrid="0">
      <p:cViewPr>
        <p:scale>
          <a:sx n="81" d="100"/>
          <a:sy n="81" d="100"/>
        </p:scale>
        <p:origin x="640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48E7E-03B4-47F9-8ABA-431767B59305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60121-33F3-4461-A615-6C7A0DA1C9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18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0121-33F3-4461-A615-6C7A0DA1C91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10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0121-33F3-4461-A615-6C7A0DA1C91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93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D01C5-D6FD-084E-6077-F8BC9ECBE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336A1B-FDC3-62D5-6ADD-E1CCDBFC3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41F9D3-4FA5-0E16-FB08-9D856B1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020B9-64E8-3452-EBC9-6408167C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534A1E-674A-A688-8574-B7C1F159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96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01A4C-1D1F-5D50-A0D1-50A44D2E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1B31D8-856D-1AF2-E23B-A10BCBD77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5DAC6D-1BA3-1DE3-DFB3-45DBC5F4F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9BF094-F65A-CA72-FE0C-F51FD959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3553FC-A6D3-079C-D398-E084D03F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103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10A2C5E-130F-08FF-626E-13EAB2CB8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B7260EF-8539-2BC6-8338-B52DB3E8E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CDD01-DA06-3D1B-821D-F5518A085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F8604A-CA9A-E7AF-0171-B1152FED8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0EC75F-56E5-D39F-871D-6ED2BD56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329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62F90-2A51-6583-7D9C-B76C7CAE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50397-D62A-E3DC-E323-DAB98FAE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54C65-F4F3-3D9F-DF6C-2AA599A31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42330C-E34C-29A4-7284-523354DF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9FEBE0-01B2-DBBD-561A-0F158444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66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96887-F34C-706D-5C48-DB033B92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634DE0-FFC6-FB42-C64E-8EE68027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12A5D5-F170-07A1-6F6E-E392E3E8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296837-3B81-AE4D-AB26-491512915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08B029-4758-04DD-655A-D8EA976D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62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6A01CA-5142-D202-6971-E27C4F44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679230-5A1F-4653-EABD-06FB03A76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D2BB13-DD40-1A74-1F8C-8FDD6DAC2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4FD49A-308C-4CCC-4065-47D925D4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4A12E4-B9DA-8793-0455-D0ED5714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70A322-FA5B-5F75-9B3D-1D0EEC86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6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3C48A-BC09-7417-C980-F9C41FD2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B48B65-86F3-B4AE-DE77-A5B56CBD1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32B0BE-609A-D309-D5C4-FC81BEAED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CA18C8-A57B-083E-6A65-85C43D37C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1F552C-0B4F-BE20-D84A-D22539FE5A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1A3656A-1BE7-A34D-61E4-6C6C870E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2C9D984-9E8C-FB06-3ED3-D74DD338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AB9806B-BD50-92F7-66EB-E00EC036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89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F6365-2A05-DE90-5865-B3F0FDCC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0769E3-0F2B-3025-74B5-C427B20C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DCA7C0-63C3-EB09-E6E1-BD5E11E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2BC9F7-DF4A-E174-C057-8E97AE8F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91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E143B5-6758-4607-AD0B-9AEAA0CAD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4BF495-1BA4-3A9E-2263-80253F92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3898C3-D424-82AB-DA8D-70499F42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82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BB40E-5826-7E20-1F83-4549E433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22ED7-812E-701D-C510-0D3B0F37B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2938C5-F4F2-8D7C-8668-A5C6C8A29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674B0A-A046-3C16-068E-C6A91123A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E2DF50-F415-8DD0-EB35-4CA8596E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FFB5D6-77FD-0DB8-927A-C6597614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63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352D6-5A11-6AE3-3B65-D062AC00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645F755-BC19-1412-B90E-46546E60BF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21B26A-CB1E-2A67-7A5E-8DC5EEA18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887ADE-3398-889E-9F91-9F7EBCCD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C8E5C4-3283-03F9-74C5-8056B049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7A44E0-2837-6391-D84A-A277D82A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69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A11190-29BE-2C38-BCA4-D68D639D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C9007-83EA-C1F6-ADB4-9296BF300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8B8A89-CAAC-078E-6B8A-046FD0E71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6FB01E-5100-4F12-BBCE-5F38BA799A50}" type="datetimeFigureOut">
              <a:rPr lang="de-DE" smtClean="0"/>
              <a:t>10.04.25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29E169-2479-9A5F-C094-EF50C41C4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C74729-B99C-CD85-1141-53AD6ED16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A35AA2-6F34-44BE-A453-ADAACF904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00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howto/functional.html#functional-howto" TargetMode="External"/><Relationship Id="rId13" Type="http://schemas.openxmlformats.org/officeDocument/2006/relationships/hyperlink" Target="https://www.datacamp.com/de/tutorial/decorators-python" TargetMode="External"/><Relationship Id="rId3" Type="http://schemas.openxmlformats.org/officeDocument/2006/relationships/hyperlink" Target="https://blog.algomaster.io/p/basic-oop-concepts-explained-with-code" TargetMode="External"/><Relationship Id="rId7" Type="http://schemas.openxmlformats.org/officeDocument/2006/relationships/hyperlink" Target="https://docs.python.org/3/library/abc.html" TargetMode="External"/><Relationship Id="rId12" Type="http://schemas.openxmlformats.org/officeDocument/2006/relationships/hyperlink" Target="https://realpython.com/solid-principles-python/" TargetMode="External"/><Relationship Id="rId2" Type="http://schemas.openxmlformats.org/officeDocument/2006/relationships/hyperlink" Target="https://www.cpp-home.com/archives/206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1-zCdrx8Lk" TargetMode="External"/><Relationship Id="rId11" Type="http://schemas.openxmlformats.org/officeDocument/2006/relationships/hyperlink" Target="https://realpython.com/python-classes/" TargetMode="External"/><Relationship Id="rId5" Type="http://schemas.openxmlformats.org/officeDocument/2006/relationships/hyperlink" Target="https://www.youtube.com/watch?v=tHN8I_4FIt8&amp;t=459s" TargetMode="External"/><Relationship Id="rId10" Type="http://schemas.openxmlformats.org/officeDocument/2006/relationships/hyperlink" Target="https://realpython.com/python3-object-oriented-programming/#class-definition" TargetMode="External"/><Relationship Id="rId4" Type="http://schemas.openxmlformats.org/officeDocument/2006/relationships/hyperlink" Target="https://www.youtube.com/watch?v=tIWm3I_Zu7I" TargetMode="External"/><Relationship Id="rId9" Type="http://schemas.openxmlformats.org/officeDocument/2006/relationships/hyperlink" Target="https://www.w3schools.com/python/python_classes.asp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h.bing.com/th/id/OIP.FmMaKcP8EhOZpzBe5arY1gHaDj?pid=ImgDet&amp;w=474&amp;h=227&amp;rs=1" TargetMode="External"/><Relationship Id="rId3" Type="http://schemas.openxmlformats.org/officeDocument/2006/relationships/hyperlink" Target="https://www.bing.com/images/search?view=detailV2&amp;ccid=nnJzJMpQ&amp;id=92FF3B3225DEFF7D154F0DA69388AA68B9C1CF87&amp;thid=OIP.nnJzJMpQu90z6oU4sThfAwHaHa&amp;mediaurl=https%3a%2f%2fimg.freepik.com%2fvektoren-kostenlos%2frakete-raumschiff-cartoon-vektor-symbol-abbildung-" TargetMode="External"/><Relationship Id="rId7" Type="http://schemas.openxmlformats.org/officeDocument/2006/relationships/hyperlink" Target="https://www.bing.com/images/search?view=detailV2&amp;ccid=adSJ8iJ0&amp;id=5BA4B7331043B0F7FA9F446D4C6AFB70E609D47D&amp;thid=OIP.adSJ8iJ09mi9m96lMBzj6wHaHa&amp;mediaurl=https%3a%2f%2fth.bing.com%2fth%2fid%2fR.69d489f22274f668bd9bdea5301ce3eb%3frik%3dfdQJ5nD7akxtRA%26riu%253" TargetMode="External"/><Relationship Id="rId12" Type="http://schemas.openxmlformats.org/officeDocument/2006/relationships/hyperlink" Target="https://www.google.com/imgres?q=free%20python%20logo&amp;imgurl=https%3A%2F%2Fupload.wikimedia.org%2Fwikipedia%2Fcommons%2Fthumb%2Fc%2Fc3%2FPython-logo-notext.svg%2F1869px-Python-logo-notext.svg.png&amp;imgrefurl=https%3A%2F%2Fde.m.wikipedia.org%2Fwiki%2FDatei%3APython-logo-notext.svg&amp;docid=xmnjhokQQ0DuvM&amp;tbnid=dphP3wpJ5T3XMM&amp;vet=12ahUKEwivv9v07c2MAxXKhP0HHdjXML0QM3oECBwQAA..i&amp;w=1869&amp;h=2051&amp;hcb=2&amp;ved=2ahUKEwivv9v07c2MAxXKhP0HHdjXML0QM3oECBwQAA" TargetMode="External"/><Relationship Id="rId2" Type="http://schemas.openxmlformats.org/officeDocument/2006/relationships/hyperlink" Target="https://www.bing.com/images/search?view=detailV2&amp;ccid=EEV0dBoY&amp;id=005C71821CA28E1FBEC0F6762D4B1B5DD2222C47&amp;thid=OIP.EEV0dBoYUq92F98Uyig-eQHaHa&amp;mediaurl=https%3a%2f%2fi.etsystatic.com%2f27713397%2fr%2fil%2f52dbad%2f4355956410%2fil_fullxfull.4355956410_t98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ng.com/images/search?view=detailV2&amp;ccid=RW1bGzds&amp;id=324EAD3730DF4C50552CC17ED1B5A900D237F6E1&amp;thid=OIP.RW1bGzds1LTAGeUttryWCQHaHG&amp;mediaurl=https%3a%2f%2fi.pinimg.com%2foriginals%2f97%2f11%2f04%2f9711047f70cf0a11a756b02c28fc8bb8.jpg&amp;cdnurl=https%3a%2f%2fth.bing.com%2fth%2fid%2fR.456d5b1b376cd4b4c019e52db6bc9609%3frik%3d4fY30gCptdF%252bwQ%26pid%3dImgRaw%26r%3d0&amp;exph=1150&amp;expw=1200&amp;q=Mario+Star+Drawing&amp;simid=608030403680880811&amp;FORM=IRPRST&amp;ck=E486E2F289131C5719A310F1E33EDFC2&amp;selectedIndex=104&amp;itb=0" TargetMode="External"/><Relationship Id="rId11" Type="http://schemas.openxmlformats.org/officeDocument/2006/relationships/hyperlink" Target="https://www.google.com/imgres?q=pandas%20logo&amp;imgurl=https%3A%2F%2Fpandas.pydata.org%2Fstatic%2Fimg%2Fpandas_secondary.svg&amp;imgrefurl=https%3A%2F%2Fpandas.pydata.org%2Fabout%2Fciting.html&amp;docid=K7_DgYdXiM_mpM&amp;tbnid=uHUU41k0chGGsM&amp;vet=12ahUKEwjqooza3c2MAxWGgP0HHWRzKjYQM3oECBwQAA..i&amp;w=800&amp;h=567&amp;hcb=2&amp;ved=2ahUKEwjqooza3c2MAxWGgP0HHWRzKjYQM3oECBwQAA" TargetMode="External"/><Relationship Id="rId5" Type="http://schemas.openxmlformats.org/officeDocument/2006/relationships/hyperlink" Target="https://www.bing.com/images/search?view=detailV2&amp;ccid=f1hnTW5c&amp;id=BA7BCD4445554988DD447F60EE240043C0D8A0B4&amp;thid=OIP.f1hnTW5czEjjafhxpnnl4wHaJc&amp;mediaurl=https%3a%2f%2fwww.mariowiki.com%2fimages%2fthumb%2fa%2fa2%2fBuilder_Mario_Run.png%2f1200px-Builder_Mari" TargetMode="External"/><Relationship Id="rId10" Type="http://schemas.openxmlformats.org/officeDocument/2006/relationships/hyperlink" Target="https://www.google.com/imgres?q=lambda%C2%A0&amp;imgurl=https%3A%2F%2Fupload.wikimedia.org%2Fwikipedia%2Fcommons%2Fthumb%2F8%2F8f%2FOrange_lambda.svg%2F1959px-Orange_lambda.svg.png&amp;imgrefurl=https%3A%2F%2Fde.m.wikipedia.org%2Fwiki%2FDatei%3AOrange_lambda.svg&amp;docid=rejzjFKjjtqDHM&amp;tbnid=hUetE5Pp8phIJM&amp;vet=12ahUKEwjXlemI3c2MAxVzg_0HHb1LOAUQM3oECFIQAA..i&amp;w=1959&amp;h=2048&amp;hcb=2&amp;ved=2ahUKEwjXlemI3c2MAxVzg_0HHb1LOAUQM3oECFIQAA" TargetMode="External"/><Relationship Id="rId4" Type="http://schemas.openxmlformats.org/officeDocument/2006/relationships/hyperlink" Target="https://www.bing.com/images/search?view=detailV2&amp;ccid=c4h6QJTs&amp;id=AFA5587676B556FD83BD4B3903D66A1FB6ED66BF&amp;thid=OIP.c4h6QJTs73TZ0ZMir_V8yQAAAA&amp;mediaurl=https%3a%2f%2fimages-wixmp-ed30a86b8c4ca887773594c2.wixmp.com%2ff%2fed991cf4-7c8c-4530-b6ba-a3abf3ab2ea" TargetMode="External"/><Relationship Id="rId9" Type="http://schemas.openxmlformats.org/officeDocument/2006/relationships/hyperlink" Target="https://www.google.com/imgres?q=pycharm%20logo&amp;imgurl=https%3A%2F%2Fintellij-support.jetbrains.com%2Fhc%2Fuser_images%2F5l0fLOoDkFwpjU_ZKu7Ofg.png&amp;imgrefurl=https%3A%2F%2Fintellij-support.jetbrains.com%2Fhc%2Fen-us%2Fcommunity%2Fposts%2F5909943756818-PyCharm-Logo-Update&amp;docid=ioVvaRjTkBdsKM&amp;tbnid=7mgZmy0xKCbz5M&amp;vet=12ahUKEwjauc7j282MAxUG6wIHHUbjGncQM3oECGsQAA..i&amp;w=1024&amp;h=1024&amp;hcb=2&amp;ved=2ahUKEwjauc7j282MAxUG6wIHHUbjGncQM3oECGsQA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7D9D695-A2B8-29DE-F177-B819EA55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49" y="620485"/>
            <a:ext cx="8342101" cy="3995057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2D4ACC68-13D6-1E1F-69E6-D7F3A1FE2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257" y="5093381"/>
            <a:ext cx="9144000" cy="1655762"/>
          </a:xfrm>
        </p:spPr>
        <p:txBody>
          <a:bodyPr>
            <a:normAutofit/>
          </a:bodyPr>
          <a:lstStyle/>
          <a:p>
            <a:r>
              <a:rPr lang="de-DE" sz="6000" b="1" dirty="0"/>
              <a:t>OOP vs. FP</a:t>
            </a:r>
          </a:p>
        </p:txBody>
      </p:sp>
    </p:spTree>
    <p:extLst>
      <p:ext uri="{BB962C8B-B14F-4D97-AF65-F5344CB8AC3E}">
        <p14:creationId xmlns:p14="http://schemas.microsoft.com/office/powerpoint/2010/main" val="169661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8821-0F8E-9F0C-72B6-01B4A641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sind die OOP Prinzipien?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33305C6-3D0A-AE9F-97CE-07DFB315F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6228" y="1946788"/>
            <a:ext cx="4539543" cy="34623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F2C08A-463C-EE5C-C4FB-D0965D6D3FF8}"/>
              </a:ext>
            </a:extLst>
          </p:cNvPr>
          <p:cNvSpPr txBox="1"/>
          <p:nvPr/>
        </p:nvSpPr>
        <p:spPr>
          <a:xfrm>
            <a:off x="4247535" y="5665251"/>
            <a:ext cx="431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https://blog.algomaster.io/p/basic-oop-concepts-explained-with-code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57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4C8A-3219-7FE4-2C1C-80553AA9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Vererbung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7E672-9DED-DF2B-569B-BF0B4DFA1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Eine Klasse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</a:t>
            </a:r>
            <a:r>
              <a:rPr lang="en-US" err="1"/>
              <a:t>anderen</a:t>
            </a:r>
            <a:r>
              <a:rPr lang="en-US"/>
              <a:t> </a:t>
            </a:r>
            <a:r>
              <a:rPr lang="en-US" err="1"/>
              <a:t>abgeleitet</a:t>
            </a:r>
            <a:r>
              <a:rPr lang="en-US"/>
              <a:t> und </a:t>
            </a:r>
            <a:r>
              <a:rPr lang="en-US" err="1"/>
              <a:t>übernimmt</a:t>
            </a:r>
            <a:r>
              <a:rPr lang="en-US"/>
              <a:t> </a:t>
            </a:r>
            <a:r>
              <a:rPr lang="en-US" err="1"/>
              <a:t>deren</a:t>
            </a:r>
            <a:r>
              <a:rPr lang="en-US"/>
              <a:t> </a:t>
            </a:r>
            <a:r>
              <a:rPr lang="en-US" err="1"/>
              <a:t>Methoden</a:t>
            </a:r>
            <a:r>
              <a:rPr lang="en-US"/>
              <a:t> und Attribute</a:t>
            </a:r>
          </a:p>
          <a:p>
            <a:r>
              <a:rPr lang="en-US"/>
              <a:t>Die </a:t>
            </a:r>
            <a:r>
              <a:rPr lang="en-US" err="1"/>
              <a:t>abgeleitete</a:t>
            </a:r>
            <a:r>
              <a:rPr lang="en-US"/>
              <a:t> Klasse </a:t>
            </a:r>
            <a:r>
              <a:rPr lang="en-US" err="1"/>
              <a:t>kann</a:t>
            </a:r>
            <a:r>
              <a:rPr lang="en-US"/>
              <a:t> </a:t>
            </a:r>
            <a:r>
              <a:rPr lang="en-US" err="1"/>
              <a:t>zusätzliche</a:t>
            </a:r>
            <a:r>
              <a:rPr lang="en-US"/>
              <a:t> </a:t>
            </a:r>
            <a:r>
              <a:rPr lang="en-US" err="1"/>
              <a:t>Funktionalitäten</a:t>
            </a:r>
            <a:r>
              <a:rPr lang="en-US"/>
              <a:t> </a:t>
            </a:r>
            <a:r>
              <a:rPr lang="en-US" err="1"/>
              <a:t>hinzufügen</a:t>
            </a:r>
            <a:r>
              <a:rPr lang="en-US"/>
              <a:t>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vorhandene</a:t>
            </a:r>
            <a:r>
              <a:rPr lang="en-US"/>
              <a:t> </a:t>
            </a:r>
            <a:r>
              <a:rPr lang="en-US" err="1"/>
              <a:t>Methoden</a:t>
            </a:r>
            <a:r>
              <a:rPr lang="en-US"/>
              <a:t> </a:t>
            </a:r>
            <a:r>
              <a:rPr lang="en-US" err="1"/>
              <a:t>überschreiben</a:t>
            </a:r>
          </a:p>
          <a:p>
            <a:r>
              <a:rPr lang="en-US" err="1"/>
              <a:t>Vorteile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Code </a:t>
            </a:r>
            <a:r>
              <a:rPr lang="en-US" err="1"/>
              <a:t>Wiederverwendung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Strukturierung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Erweiterbarkeit</a:t>
            </a:r>
          </a:p>
          <a:p>
            <a:r>
              <a:rPr lang="en-US"/>
              <a:t>Definition </a:t>
            </a:r>
            <a:r>
              <a:rPr lang="en-US" err="1"/>
              <a:t>abgeleitete</a:t>
            </a:r>
            <a:r>
              <a:rPr lang="en-US"/>
              <a:t> Klasse: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190C3-3E8F-8AE4-2786-F8C718ED25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0" t="14815" r="76054" b="16002"/>
          <a:stretch/>
        </p:blipFill>
        <p:spPr>
          <a:xfrm>
            <a:off x="1249326" y="5856799"/>
            <a:ext cx="3560346" cy="33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52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4268-60A3-A4D0-3700-58F6430E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Vererbung</a:t>
            </a:r>
            <a:r>
              <a:rPr lang="en-US"/>
              <a:t> - </a:t>
            </a:r>
            <a:r>
              <a:rPr lang="en-US" err="1"/>
              <a:t>Beispiel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E21C3-8BA6-AFAC-7803-679F938C93F3}"/>
              </a:ext>
            </a:extLst>
          </p:cNvPr>
          <p:cNvSpPr txBox="1"/>
          <p:nvPr/>
        </p:nvSpPr>
        <p:spPr>
          <a:xfrm>
            <a:off x="837001" y="3706757"/>
            <a:ext cx="105047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2E815-9F58-87DE-8DB1-DC4FE3318B75}"/>
              </a:ext>
            </a:extLst>
          </p:cNvPr>
          <p:cNvSpPr txBox="1"/>
          <p:nvPr/>
        </p:nvSpPr>
        <p:spPr>
          <a:xfrm>
            <a:off x="837000" y="3565019"/>
            <a:ext cx="10513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Beispiel</a:t>
            </a:r>
            <a:r>
              <a:rPr lang="en-US"/>
              <a:t> für </a:t>
            </a:r>
            <a:r>
              <a:rPr lang="en-US" err="1"/>
              <a:t>Überschreibung</a:t>
            </a:r>
            <a:r>
              <a:rPr lang="en-US"/>
              <a:t> von </a:t>
            </a:r>
            <a:r>
              <a:rPr lang="en-US" err="1"/>
              <a:t>Methoden</a:t>
            </a:r>
            <a:r>
              <a:rPr lang="en-US"/>
              <a:t>:</a:t>
            </a:r>
          </a:p>
        </p:txBody>
      </p:sp>
      <p:pic>
        <p:nvPicPr>
          <p:cNvPr id="16" name="Inhaltsplatzhalter 15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B7B20751-30C1-F50C-D745-28CA29728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00"/>
          <a:stretch/>
        </p:blipFill>
        <p:spPr>
          <a:xfrm>
            <a:off x="826113" y="1437170"/>
            <a:ext cx="10515600" cy="1986111"/>
          </a:xfrm>
        </p:spPr>
      </p:pic>
      <p:pic>
        <p:nvPicPr>
          <p:cNvPr id="18" name="Grafik 17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3D8C279-8767-CEAD-DCA1-C2875E929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13" y="3997226"/>
            <a:ext cx="8071954" cy="25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8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BC7C-2CA6-F3BF-F356-B0B4F0B3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Vererbung</a:t>
            </a:r>
            <a:r>
              <a:rPr lang="en-US"/>
              <a:t> - </a:t>
            </a:r>
            <a:r>
              <a:rPr lang="en-US" err="1"/>
              <a:t>Übungsaufgabe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9314-197E-E6A3-07B2-C6D041226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Die Klasse Pulsar </a:t>
            </a:r>
            <a:r>
              <a:rPr lang="en-US" dirty="0" err="1"/>
              <a:t>soll</a:t>
            </a:r>
            <a:r>
              <a:rPr lang="en-US" dirty="0"/>
              <a:t> von </a:t>
            </a:r>
            <a:r>
              <a:rPr lang="en-US" dirty="0" err="1"/>
              <a:t>Neutronenstern</a:t>
            </a:r>
            <a:r>
              <a:rPr lang="en-US" dirty="0"/>
              <a:t> </a:t>
            </a:r>
            <a:r>
              <a:rPr lang="en-US" dirty="0" err="1"/>
              <a:t>erben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Sie </a:t>
            </a:r>
            <a:r>
              <a:rPr lang="en-US" dirty="0" err="1"/>
              <a:t>soll</a:t>
            </a:r>
            <a:r>
              <a:rPr lang="en-US" dirty="0"/>
              <a:t> das </a:t>
            </a:r>
            <a:r>
              <a:rPr lang="en-US" dirty="0" err="1"/>
              <a:t>zusätzliche</a:t>
            </a:r>
            <a:r>
              <a:rPr lang="en-US" dirty="0"/>
              <a:t> </a:t>
            </a:r>
            <a:r>
              <a:rPr lang="en-US" dirty="0" err="1"/>
              <a:t>Attribut</a:t>
            </a:r>
            <a:r>
              <a:rPr lang="en-US" dirty="0"/>
              <a:t> </a:t>
            </a:r>
            <a:r>
              <a:rPr lang="en-US" dirty="0" err="1"/>
              <a:t>Pulsfrequenz</a:t>
            </a:r>
            <a:r>
              <a:rPr lang="en-US" dirty="0"/>
              <a:t> </a:t>
            </a:r>
            <a:r>
              <a:rPr lang="en-US" dirty="0" err="1"/>
              <a:t>haben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82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2679-3C4B-B01E-C390-B021EA3F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F044-1E0F-D91E-2752-029F8D86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Vererbung</a:t>
            </a:r>
            <a:r>
              <a:rPr lang="en-US"/>
              <a:t> - </a:t>
            </a:r>
            <a:r>
              <a:rPr lang="en-US" err="1"/>
              <a:t>Übungsaufgabe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E9C6E-7BFC-23A6-2B0B-CF23E12F9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Die Klasse Pulsar </a:t>
            </a:r>
            <a:r>
              <a:rPr lang="en-US" dirty="0" err="1"/>
              <a:t>soll</a:t>
            </a:r>
            <a:r>
              <a:rPr lang="en-US" dirty="0"/>
              <a:t> von </a:t>
            </a:r>
            <a:r>
              <a:rPr lang="en-US" dirty="0" err="1"/>
              <a:t>Neutronenstern</a:t>
            </a:r>
            <a:r>
              <a:rPr lang="en-US" dirty="0"/>
              <a:t> </a:t>
            </a:r>
            <a:r>
              <a:rPr lang="en-US" dirty="0" err="1"/>
              <a:t>erben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Sie </a:t>
            </a:r>
            <a:r>
              <a:rPr lang="en-US" dirty="0" err="1"/>
              <a:t>soll</a:t>
            </a:r>
            <a:r>
              <a:rPr lang="en-US" dirty="0"/>
              <a:t> das </a:t>
            </a:r>
            <a:r>
              <a:rPr lang="en-US" dirty="0" err="1"/>
              <a:t>zusätzliche</a:t>
            </a:r>
            <a:r>
              <a:rPr lang="en-US" dirty="0"/>
              <a:t> </a:t>
            </a:r>
            <a:r>
              <a:rPr lang="en-US" dirty="0" err="1"/>
              <a:t>Attribut</a:t>
            </a:r>
            <a:r>
              <a:rPr lang="en-US" dirty="0"/>
              <a:t> </a:t>
            </a:r>
            <a:r>
              <a:rPr lang="en-US" dirty="0" err="1"/>
              <a:t>Pulsfrequenz</a:t>
            </a:r>
            <a:r>
              <a:rPr lang="en-US" dirty="0"/>
              <a:t> </a:t>
            </a:r>
            <a:r>
              <a:rPr lang="en-US" dirty="0" err="1"/>
              <a:t>haben</a:t>
            </a:r>
            <a:endParaRPr lang="en-US" dirty="0"/>
          </a:p>
        </p:txBody>
      </p:sp>
      <p:pic>
        <p:nvPicPr>
          <p:cNvPr id="5" name="Inhaltsplatzhalter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EC489FED-94E5-F4FE-FB88-03406FE7A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3576"/>
            <a:ext cx="10515600" cy="28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2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4A73A-D410-3FDC-5147-66E51EAF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Polymorphismus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A4F6DC-0B72-E06F-9781-906F02CA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6116"/>
            <a:ext cx="4117258" cy="4190846"/>
          </a:xfrm>
        </p:spPr>
        <p:txBody>
          <a:bodyPr>
            <a:normAutofit fontScale="92500" lnSpcReduction="20000"/>
          </a:bodyPr>
          <a:lstStyle/>
          <a:p>
            <a:r>
              <a:rPr lang="de-DE"/>
              <a:t>griech: </a:t>
            </a:r>
            <a:r>
              <a:rPr lang="de-DE" err="1"/>
              <a:t>poly</a:t>
            </a:r>
            <a:r>
              <a:rPr lang="de-DE"/>
              <a:t> (viele) + </a:t>
            </a:r>
            <a:r>
              <a:rPr lang="de-DE" err="1"/>
              <a:t>morphe</a:t>
            </a:r>
            <a:r>
              <a:rPr lang="de-DE"/>
              <a:t> (</a:t>
            </a:r>
            <a:r>
              <a:rPr lang="de-DE" err="1"/>
              <a:t>gestalt</a:t>
            </a:r>
            <a:r>
              <a:rPr lang="de-DE"/>
              <a:t>)</a:t>
            </a:r>
          </a:p>
          <a:p>
            <a:r>
              <a:rPr lang="de-DE"/>
              <a:t>Code kann unterschiedlich eingesetzt werden (nimmt verschiedene </a:t>
            </a:r>
            <a:r>
              <a:rPr lang="de-DE" b="1"/>
              <a:t>„Formen“ </a:t>
            </a:r>
            <a:r>
              <a:rPr lang="de-DE"/>
              <a:t>an)</a:t>
            </a:r>
          </a:p>
          <a:p>
            <a:r>
              <a:rPr lang="de-DE"/>
              <a:t>Klassen mit individuellen internen Strukturen aber gleichem </a:t>
            </a:r>
            <a:r>
              <a:rPr lang="de-DE" b="1"/>
              <a:t>Interface</a:t>
            </a:r>
          </a:p>
          <a:p>
            <a:r>
              <a:rPr lang="de-DE"/>
              <a:t>reduziert Komplexität &amp; Codelänge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D6DF36-4280-1160-C55E-1FB50F87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71" y="1297858"/>
            <a:ext cx="4262284" cy="42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6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F7F9E-526F-ADA5-4F5E-0E50F03F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Polymorphismus - Beispiel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15F3C6-A049-12B0-D0C6-95CB3726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201" y="365125"/>
            <a:ext cx="1876425" cy="1876425"/>
          </a:xfrm>
          <a:prstGeom prst="rect">
            <a:avLst/>
          </a:prstGeom>
        </p:spPr>
      </p:pic>
      <p:pic>
        <p:nvPicPr>
          <p:cNvPr id="14" name="Inhaltsplatzhalter 13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996C2F12-6DA0-8497-38B1-1D5267A7F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2" y="2588651"/>
            <a:ext cx="8464029" cy="2847346"/>
          </a:xfrm>
        </p:spPr>
      </p:pic>
    </p:spTree>
    <p:extLst>
      <p:ext uri="{BB962C8B-B14F-4D97-AF65-F5344CB8AC3E}">
        <p14:creationId xmlns:p14="http://schemas.microsoft.com/office/powerpoint/2010/main" val="1204945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8AC3-E51B-DAA0-07C9-302A2CAEB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EC7EF-F178-A30C-290E-7DA7BA6D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Polymorphismus - Beispiel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55BB6A-E605-A415-86EE-8B2C2159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201" y="365125"/>
            <a:ext cx="1876425" cy="1876425"/>
          </a:xfrm>
          <a:prstGeom prst="rect">
            <a:avLst/>
          </a:prstGeom>
        </p:spPr>
      </p:pic>
      <p:pic>
        <p:nvPicPr>
          <p:cNvPr id="4" name="Inhaltsplatzhalter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493DFD15-9226-5A69-3B0B-32BBCF0D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98" y="1355835"/>
            <a:ext cx="5640253" cy="5344510"/>
          </a:xfrm>
        </p:spPr>
      </p:pic>
    </p:spTree>
    <p:extLst>
      <p:ext uri="{BB962C8B-B14F-4D97-AF65-F5344CB8AC3E}">
        <p14:creationId xmlns:p14="http://schemas.microsoft.com/office/powerpoint/2010/main" val="99127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C96A3-25DD-BCE2-314B-A06BBA77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Polymorphismus - Übungsaufgabe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D638B7-FFB8-0000-4B51-0AEB0E2F2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Astronauten </a:t>
            </a:r>
            <a:r>
              <a:rPr lang="de-DE" b="1" dirty="0"/>
              <a:t>Hans</a:t>
            </a:r>
            <a:r>
              <a:rPr lang="de-DE" dirty="0"/>
              <a:t> (Botaniker, 24 J), </a:t>
            </a:r>
            <a:r>
              <a:rPr lang="de-DE" b="1" dirty="0"/>
              <a:t>Jean-Claude</a:t>
            </a:r>
            <a:r>
              <a:rPr lang="de-DE" dirty="0"/>
              <a:t> (Ingenieur, 25 J) und </a:t>
            </a:r>
            <a:r>
              <a:rPr lang="de-DE" b="1" dirty="0"/>
              <a:t>Harry</a:t>
            </a:r>
            <a:r>
              <a:rPr lang="de-DE" dirty="0"/>
              <a:t> (Data Scientist, 27 J) treffen sich zum Abendessen, bevor sie mit der Rakete zum Mond fliegen. Schreibe den Code so, dass sich die Astronauten gegenseitig im Restaurant vorstellen.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i="1" dirty="0"/>
              <a:t>Tipps:</a:t>
            </a:r>
          </a:p>
          <a:p>
            <a:r>
              <a:rPr lang="de-DE" dirty="0"/>
              <a:t>Alle Astronauten in einer Liste speichern</a:t>
            </a:r>
          </a:p>
          <a:p>
            <a:r>
              <a:rPr lang="de-DE" dirty="0" err="1"/>
              <a:t>for</a:t>
            </a:r>
            <a:r>
              <a:rPr lang="de-DE" dirty="0"/>
              <a:t>-Schleife nutzen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CC0ECB-07E5-A063-83E6-8E1DBD33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50" y="365125"/>
            <a:ext cx="1282650" cy="12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0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D9DBD-40C0-8063-2D02-2CAB800FD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6E56A-A814-DFAF-9223-CA01EF1E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Polymorphismus - Übungsaufgabe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7E96C2-0C8E-A091-CAC4-0716ECD49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/>
              <a:t>Die Astronauten </a:t>
            </a:r>
            <a:r>
              <a:rPr lang="de-DE" sz="2000" b="1" dirty="0"/>
              <a:t>Hans</a:t>
            </a:r>
            <a:r>
              <a:rPr lang="de-DE" sz="2000" dirty="0"/>
              <a:t> (Botaniker, 24 J), </a:t>
            </a:r>
            <a:r>
              <a:rPr lang="de-DE" sz="2000" b="1" dirty="0"/>
              <a:t>Jean-Claude</a:t>
            </a:r>
            <a:r>
              <a:rPr lang="de-DE" sz="2000" dirty="0"/>
              <a:t> (Ingenieur, 25 J) und </a:t>
            </a:r>
            <a:r>
              <a:rPr lang="de-DE" sz="2000" b="1" dirty="0"/>
              <a:t>Harry</a:t>
            </a:r>
            <a:r>
              <a:rPr lang="de-DE" sz="2000" dirty="0"/>
              <a:t> (Data Scientist, 27 J) treffen sich zum Abendessen, bevor sie mit der Rakete zum Mond fliegen. Schreibe den Code so, dass sich die Astronauten gegenseitig im Restaurant vorstellen.</a:t>
            </a:r>
          </a:p>
          <a:p>
            <a:pPr marL="0" indent="0">
              <a:buNone/>
            </a:pP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98EEC1-562A-8534-8F43-5814DF5C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50" y="365125"/>
            <a:ext cx="1282650" cy="1282650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90E62E2-0394-DECD-5DD6-82FC79C27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2799912"/>
            <a:ext cx="7772400" cy="36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3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05127-1D7B-8027-B864-DE1B6250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Objekt-Orientierte Programmierung (OOP)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ADAB6A-723C-6281-5C9D-F822DA79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“OOP allows us to decompose a problem into a number of entities called objects and then builds data and functions around these entities.”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www.cpp-home.com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0" indent="0" algn="ctr">
              <a:buNone/>
            </a:pPr>
            <a:endParaRPr lang="en-US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ctr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A121AAA-FDCF-17AA-ED5E-76D94584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36" y="3353977"/>
            <a:ext cx="4000500" cy="25336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AB67703-8410-9587-85A9-A780DF4C387C}"/>
              </a:ext>
            </a:extLst>
          </p:cNvPr>
          <p:cNvSpPr txBox="1"/>
          <p:nvPr/>
        </p:nvSpPr>
        <p:spPr>
          <a:xfrm>
            <a:off x="5880470" y="4297636"/>
            <a:ext cx="14840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>
                <a:solidFill>
                  <a:schemeClr val="accent3">
                    <a:lumMod val="75000"/>
                  </a:schemeClr>
                </a:solidFill>
              </a:rPr>
              <a:t>Objekt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565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813F-668C-E3EE-C3B8-191207BB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Verkapselung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17D8-6005-E7B1-5B8D-5C234E3E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Die </a:t>
            </a:r>
            <a:r>
              <a:rPr lang="en-US" sz="2400" err="1"/>
              <a:t>inneren</a:t>
            </a:r>
            <a:r>
              <a:rPr lang="en-US" sz="2400"/>
              <a:t> Details </a:t>
            </a:r>
            <a:r>
              <a:rPr lang="en-US" sz="2400" err="1"/>
              <a:t>einer</a:t>
            </a:r>
            <a:r>
              <a:rPr lang="en-US" sz="2400"/>
              <a:t> Klasse </a:t>
            </a:r>
            <a:r>
              <a:rPr lang="en-US" sz="2400" err="1"/>
              <a:t>bleiben</a:t>
            </a:r>
            <a:r>
              <a:rPr lang="en-US" sz="2400"/>
              <a:t> </a:t>
            </a:r>
            <a:r>
              <a:rPr lang="en-US" sz="2400" err="1"/>
              <a:t>verborgen</a:t>
            </a:r>
            <a:endParaRPr lang="en-US" sz="2400"/>
          </a:p>
          <a:p>
            <a:r>
              <a:rPr lang="en-US" sz="2400"/>
              <a:t>Nur </a:t>
            </a:r>
            <a:r>
              <a:rPr lang="en-US" sz="2400" err="1"/>
              <a:t>Schnittstellen</a:t>
            </a:r>
            <a:r>
              <a:rPr lang="en-US" sz="2400"/>
              <a:t> </a:t>
            </a:r>
            <a:r>
              <a:rPr lang="en-US" sz="2400" err="1"/>
              <a:t>sind</a:t>
            </a:r>
            <a:r>
              <a:rPr lang="en-US" sz="2400"/>
              <a:t> </a:t>
            </a:r>
            <a:r>
              <a:rPr lang="en-US" sz="2400" err="1"/>
              <a:t>nach</a:t>
            </a:r>
            <a:r>
              <a:rPr lang="en-US" sz="2400"/>
              <a:t> </a:t>
            </a:r>
            <a:r>
              <a:rPr lang="en-US" sz="2400" err="1"/>
              <a:t>außen</a:t>
            </a:r>
            <a:r>
              <a:rPr lang="en-US" sz="2400"/>
              <a:t> </a:t>
            </a:r>
            <a:r>
              <a:rPr lang="en-US" sz="2400" err="1"/>
              <a:t>sichtbar</a:t>
            </a:r>
            <a:endParaRPr lang="en-US" sz="2400"/>
          </a:p>
          <a:p>
            <a:r>
              <a:rPr lang="en-US" sz="2400"/>
              <a:t>Private </a:t>
            </a:r>
            <a:r>
              <a:rPr lang="en-US" sz="2400" err="1"/>
              <a:t>Atrribute</a:t>
            </a:r>
            <a:r>
              <a:rPr lang="en-US" sz="2400"/>
              <a:t>/</a:t>
            </a:r>
            <a:r>
              <a:rPr lang="en-US" sz="2400" err="1"/>
              <a:t>Methoden</a:t>
            </a:r>
            <a:r>
              <a:rPr lang="en-US" sz="2400"/>
              <a:t> </a:t>
            </a:r>
            <a:r>
              <a:rPr lang="en-US" sz="2400" err="1"/>
              <a:t>können</a:t>
            </a:r>
            <a:r>
              <a:rPr lang="en-US" sz="2400"/>
              <a:t> von </a:t>
            </a:r>
            <a:r>
              <a:rPr lang="en-US" sz="2400" err="1"/>
              <a:t>außen</a:t>
            </a:r>
            <a:r>
              <a:rPr lang="en-US" sz="2400"/>
              <a:t> </a:t>
            </a:r>
            <a:r>
              <a:rPr lang="en-US" sz="2400" err="1"/>
              <a:t>nicht</a:t>
            </a:r>
            <a:r>
              <a:rPr lang="en-US" sz="2400"/>
              <a:t> </a:t>
            </a:r>
            <a:r>
              <a:rPr lang="en-US" sz="2400" err="1"/>
              <a:t>verändert</a:t>
            </a:r>
            <a:r>
              <a:rPr lang="en-US" sz="2400"/>
              <a:t> </a:t>
            </a:r>
            <a:r>
              <a:rPr lang="en-US" sz="2400" err="1"/>
              <a:t>werden</a:t>
            </a:r>
            <a:endParaRPr lang="en-US" sz="2400"/>
          </a:p>
          <a:p>
            <a:r>
              <a:rPr lang="en-US" sz="2400" err="1"/>
              <a:t>Vorteile</a:t>
            </a:r>
            <a:endParaRPr lang="en-US" sz="2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Schutz der Daten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err="1"/>
              <a:t>Saubere</a:t>
            </a:r>
            <a:r>
              <a:rPr lang="en-US" sz="2000"/>
              <a:t> </a:t>
            </a:r>
            <a:r>
              <a:rPr lang="en-US" sz="2000" err="1"/>
              <a:t>Schnittstellen</a:t>
            </a:r>
            <a:endParaRPr lang="en-US" sz="2000"/>
          </a:p>
          <a:p>
            <a:r>
              <a:rPr lang="en-US" sz="2400"/>
              <a:t>Python hat </a:t>
            </a:r>
            <a:r>
              <a:rPr lang="en-US" sz="2400" err="1"/>
              <a:t>keine</a:t>
            </a:r>
            <a:r>
              <a:rPr lang="en-US" sz="2400"/>
              <a:t> </a:t>
            </a:r>
            <a:r>
              <a:rPr lang="en-US" sz="2400" err="1"/>
              <a:t>strikt</a:t>
            </a:r>
            <a:r>
              <a:rPr lang="en-US" sz="2400"/>
              <a:t> </a:t>
            </a:r>
            <a:r>
              <a:rPr lang="en-US" sz="2400" err="1"/>
              <a:t>privaten</a:t>
            </a:r>
            <a:r>
              <a:rPr lang="en-US" sz="2400"/>
              <a:t> </a:t>
            </a:r>
            <a:r>
              <a:rPr lang="en-US" sz="2400" err="1"/>
              <a:t>oder</a:t>
            </a:r>
            <a:r>
              <a:rPr lang="en-US" sz="2400"/>
              <a:t> </a:t>
            </a:r>
            <a:r>
              <a:rPr lang="en-US" sz="2400" err="1"/>
              <a:t>geschützten</a:t>
            </a:r>
            <a:r>
              <a:rPr lang="en-US" sz="2400"/>
              <a:t> Attribute, </a:t>
            </a:r>
            <a:r>
              <a:rPr lang="en-US" sz="2400" err="1"/>
              <a:t>aber</a:t>
            </a:r>
            <a:r>
              <a:rPr lang="en-US" sz="2400"/>
              <a:t> </a:t>
            </a:r>
            <a:r>
              <a:rPr lang="en-US" sz="2400" err="1"/>
              <a:t>Konventionen</a:t>
            </a:r>
            <a:endParaRPr lang="en-US" sz="24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B60F43-CFD4-3743-BE74-E06196C63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207077"/>
              </p:ext>
            </p:extLst>
          </p:nvPr>
        </p:nvGraphicFramePr>
        <p:xfrm>
          <a:off x="3314169" y="4886795"/>
          <a:ext cx="7705099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66331">
                  <a:extLst>
                    <a:ext uri="{9D8B030D-6E8A-4147-A177-3AD203B41FA5}">
                      <a16:colId xmlns:a16="http://schemas.microsoft.com/office/drawing/2014/main" val="3175024156"/>
                    </a:ext>
                  </a:extLst>
                </a:gridCol>
                <a:gridCol w="1668972">
                  <a:extLst>
                    <a:ext uri="{9D8B030D-6E8A-4147-A177-3AD203B41FA5}">
                      <a16:colId xmlns:a16="http://schemas.microsoft.com/office/drawing/2014/main" val="2668922099"/>
                    </a:ext>
                  </a:extLst>
                </a:gridCol>
                <a:gridCol w="4269796">
                  <a:extLst>
                    <a:ext uri="{9D8B030D-6E8A-4147-A177-3AD203B41FA5}">
                      <a16:colId xmlns:a16="http://schemas.microsoft.com/office/drawing/2014/main" val="3848610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Zugriff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außen</a:t>
                      </a:r>
                      <a:r>
                        <a:rPr lang="en-US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734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self.attribut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Öffentlich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829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_</a:t>
                      </a:r>
                      <a:r>
                        <a:rPr lang="en-US" err="1"/>
                        <a:t>self.attribut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Geschützt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Ja, </a:t>
                      </a:r>
                      <a:r>
                        <a:rPr lang="en-US" err="1"/>
                        <a:t>aber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sollte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nicht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verändert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werden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9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__</a:t>
                      </a:r>
                      <a:r>
                        <a:rPr lang="en-US" err="1"/>
                        <a:t>self.attribut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Privat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1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575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FC16-B3BD-D698-CEE1-3E6FA54E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Verkapselung</a:t>
            </a:r>
            <a:r>
              <a:rPr lang="en-US"/>
              <a:t> - </a:t>
            </a:r>
            <a:r>
              <a:rPr lang="en-US" err="1"/>
              <a:t>Beispiel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004B77-D865-01AE-6A0B-DE03372DC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44" y="1810062"/>
            <a:ext cx="10510763" cy="2682906"/>
          </a:xfrm>
        </p:spPr>
      </p:pic>
    </p:spTree>
    <p:extLst>
      <p:ext uri="{BB962C8B-B14F-4D97-AF65-F5344CB8AC3E}">
        <p14:creationId xmlns:p14="http://schemas.microsoft.com/office/powerpoint/2010/main" val="775723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11B0E-7D16-3EE5-FD31-876A1F30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Verkapselung</a:t>
            </a:r>
            <a:r>
              <a:rPr lang="en-US"/>
              <a:t> - </a:t>
            </a:r>
            <a:r>
              <a:rPr lang="en-US" err="1"/>
              <a:t>Übungsaufgabe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D957-B0DC-C958-6B7D-6F0C9645E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Implementiere</a:t>
            </a:r>
            <a:r>
              <a:rPr lang="en-US" dirty="0"/>
              <a:t> die Methode </a:t>
            </a:r>
            <a:r>
              <a:rPr lang="en-US" dirty="0" err="1"/>
              <a:t>set_temperatur</a:t>
            </a:r>
            <a:r>
              <a:rPr lang="en-US" dirty="0"/>
              <a:t>(</a:t>
            </a:r>
            <a:r>
              <a:rPr lang="en-US" dirty="0" err="1"/>
              <a:t>neue_temperatur</a:t>
            </a:r>
            <a:r>
              <a:rPr lang="en-US" dirty="0"/>
              <a:t>), die es </a:t>
            </a:r>
            <a:r>
              <a:rPr lang="en-US" dirty="0" err="1"/>
              <a:t>ermöglicht</a:t>
            </a:r>
            <a:r>
              <a:rPr lang="en-US" dirty="0"/>
              <a:t>, die </a:t>
            </a:r>
            <a:r>
              <a:rPr lang="en-US" dirty="0" err="1"/>
              <a:t>Temperatur</a:t>
            </a:r>
            <a:r>
              <a:rPr lang="en-US" dirty="0"/>
              <a:t> des Sterns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ändern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die </a:t>
            </a:r>
            <a:r>
              <a:rPr lang="en-US" dirty="0" err="1"/>
              <a:t>neue</a:t>
            </a:r>
            <a:r>
              <a:rPr lang="en-US" dirty="0"/>
              <a:t> </a:t>
            </a:r>
            <a:r>
              <a:rPr lang="en-US" dirty="0" err="1"/>
              <a:t>Temperatur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0 </a:t>
            </a:r>
            <a:r>
              <a:rPr lang="en-US" dirty="0" err="1"/>
              <a:t>ist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01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68AAC-1C19-A7F1-162A-BF414777F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4578-35F9-DB61-79DB-37BFE940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Verkapselung</a:t>
            </a:r>
            <a:r>
              <a:rPr lang="en-US"/>
              <a:t> - </a:t>
            </a:r>
            <a:r>
              <a:rPr lang="en-US" err="1"/>
              <a:t>Übungsaufgabe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C13A-A7FF-106F-3845-DB2A6D4D8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Implementiere</a:t>
            </a:r>
            <a:r>
              <a:rPr lang="en-US" dirty="0"/>
              <a:t> die Methode </a:t>
            </a:r>
            <a:r>
              <a:rPr lang="en-US" dirty="0" err="1"/>
              <a:t>set_temperatur</a:t>
            </a:r>
            <a:r>
              <a:rPr lang="en-US" dirty="0"/>
              <a:t>(</a:t>
            </a:r>
            <a:r>
              <a:rPr lang="en-US" dirty="0" err="1"/>
              <a:t>neue_temperatur</a:t>
            </a:r>
            <a:r>
              <a:rPr lang="en-US" dirty="0"/>
              <a:t>), die es </a:t>
            </a:r>
            <a:r>
              <a:rPr lang="en-US" dirty="0" err="1"/>
              <a:t>ermöglicht</a:t>
            </a:r>
            <a:r>
              <a:rPr lang="en-US" dirty="0"/>
              <a:t>, die </a:t>
            </a:r>
            <a:r>
              <a:rPr lang="en-US" dirty="0" err="1"/>
              <a:t>Temperatur</a:t>
            </a:r>
            <a:r>
              <a:rPr lang="en-US" dirty="0"/>
              <a:t> des Sterns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ändern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die </a:t>
            </a:r>
            <a:r>
              <a:rPr lang="en-US" dirty="0" err="1"/>
              <a:t>neue</a:t>
            </a:r>
            <a:r>
              <a:rPr lang="en-US" dirty="0"/>
              <a:t> </a:t>
            </a:r>
            <a:r>
              <a:rPr lang="en-US" dirty="0" err="1"/>
              <a:t>Temperatur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0 </a:t>
            </a:r>
            <a:r>
              <a:rPr lang="en-US" dirty="0" err="1"/>
              <a:t>ist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1158B-F456-66D3-9A24-AC86F726D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05" y="3106821"/>
            <a:ext cx="8627390" cy="34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1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01352-2AB7-3CBC-DE18-F4328054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Abstraktion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56E623-BE0A-4490-4B14-80653F08F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303"/>
            <a:ext cx="6959885" cy="4377660"/>
          </a:xfrm>
        </p:spPr>
        <p:txBody>
          <a:bodyPr>
            <a:normAutofit/>
          </a:bodyPr>
          <a:lstStyle/>
          <a:p>
            <a:r>
              <a:rPr lang="de-DE" sz="2400" dirty="0"/>
              <a:t>Eng verknüpft mit Verkapselung</a:t>
            </a:r>
          </a:p>
          <a:p>
            <a:r>
              <a:rPr lang="de-DE" sz="2400" dirty="0"/>
              <a:t>Wichtig sind Input &amp; Output; Implementierungsdetails vor Benutzer verborgen</a:t>
            </a:r>
          </a:p>
          <a:p>
            <a:r>
              <a:rPr lang="de-DE" sz="2400" dirty="0"/>
              <a:t>Merkmale und Details eines Objektes im Hintergrund</a:t>
            </a:r>
          </a:p>
          <a:p>
            <a:r>
              <a:rPr lang="de-DE" sz="2400" b="1" dirty="0"/>
              <a:t>ABCs: </a:t>
            </a:r>
            <a:r>
              <a:rPr lang="de-DE" sz="2400" dirty="0"/>
              <a:t>Abstract Base Classes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10D27A-C5F5-520B-905A-5564A9B0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75" y="608371"/>
            <a:ext cx="1914525" cy="1905000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123F5CA6-7164-DA3C-0AB6-094781875C8C}"/>
              </a:ext>
            </a:extLst>
          </p:cNvPr>
          <p:cNvSpPr/>
          <p:nvPr/>
        </p:nvSpPr>
        <p:spPr>
          <a:xfrm>
            <a:off x="1214282" y="4843812"/>
            <a:ext cx="1022556" cy="7205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DB249E-BA33-02D9-52FF-493843789F5F}"/>
              </a:ext>
            </a:extLst>
          </p:cNvPr>
          <p:cNvSpPr txBox="1"/>
          <p:nvPr/>
        </p:nvSpPr>
        <p:spPr>
          <a:xfrm>
            <a:off x="2432047" y="4973241"/>
            <a:ext cx="7718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Kommt häufig bei großen Projekten zum Einsatz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BE7AED-EB61-3F54-20A7-2C07CF54D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5" y="4193379"/>
            <a:ext cx="1257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3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D29F-D81F-9945-00B5-F3F5065A6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DD28A-D4E4-A18C-C38B-F7FA950E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Abstraktion - Beispiel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BE5F4A3-BFC4-7C13-FC20-66B11F5B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275" y="608371"/>
            <a:ext cx="1914525" cy="1905000"/>
          </a:xfrm>
          <a:prstGeom prst="rect">
            <a:avLst/>
          </a:prstGeom>
        </p:spPr>
      </p:pic>
      <p:pic>
        <p:nvPicPr>
          <p:cNvPr id="6" name="Grafik 5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5CEF6F5-C2B5-C481-DE67-C53BFD1AB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532" y="2513371"/>
            <a:ext cx="6265041" cy="320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4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44147-73FE-3CA8-375B-A9ECB867C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28092-A3CA-CDB7-A725-5CF844B3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Abstraktion - Beispiel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AAC552-95FA-1511-AD37-394A84436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275" y="608371"/>
            <a:ext cx="1914525" cy="1905000"/>
          </a:xfrm>
          <a:prstGeom prst="rect">
            <a:avLst/>
          </a:prstGeom>
        </p:spPr>
      </p:pic>
      <p:pic>
        <p:nvPicPr>
          <p:cNvPr id="6" name="Grafik 5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534F52D-16B1-2127-42C9-976789000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8" y="1690688"/>
            <a:ext cx="7772400" cy="44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8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A9836-4407-858F-B6D6-D9523309A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E572D-18D8-8B9B-9300-E7ADBC99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Abstraktion - Übungsaufgabe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D84B2-456A-29EF-267E-877D51523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Füge im Beispiel die abstrakte Methode stopfen() hinzu.</a:t>
            </a:r>
          </a:p>
          <a:p>
            <a:pPr marL="0" indent="0">
              <a:buNone/>
            </a:pPr>
            <a:r>
              <a:rPr lang="de-DE" dirty="0"/>
              <a:t>Für </a:t>
            </a:r>
            <a:r>
              <a:rPr lang="de-DE" b="1" dirty="0"/>
              <a:t>schwarze Löcher </a:t>
            </a:r>
            <a:r>
              <a:rPr lang="de-DE" dirty="0"/>
              <a:t>soll ausgegeben werden: </a:t>
            </a:r>
            <a:r>
              <a:rPr lang="de-DE" i="1" dirty="0"/>
              <a:t>„Bisher wurde noch keine Methode entwickelt, mit der das geht!“</a:t>
            </a:r>
          </a:p>
          <a:p>
            <a:pPr marL="0" indent="0">
              <a:buNone/>
            </a:pPr>
            <a:r>
              <a:rPr lang="de-DE" dirty="0"/>
              <a:t>Für </a:t>
            </a:r>
            <a:r>
              <a:rPr lang="de-DE" b="1" dirty="0"/>
              <a:t>Golflöcher</a:t>
            </a:r>
            <a:r>
              <a:rPr lang="de-DE" dirty="0"/>
              <a:t> soll ausgegeben werden: </a:t>
            </a:r>
            <a:r>
              <a:rPr lang="de-DE" i="1" dirty="0"/>
              <a:t>„Das ist aber gemein, so hat doch keiner eine Chance auf den Sieg!“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269733-DEC6-DB7C-5B19-C7114C4E0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591" y="321326"/>
            <a:ext cx="1376209" cy="13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4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0AD6-FB4A-FE76-21C7-0829DD44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4A6C9-D55D-B55A-BB1F-E3B6E9E5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Abstraktion - Übungsaufgabe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6B86EA-FCC8-94D4-631B-71CD370C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591" y="321326"/>
            <a:ext cx="1376209" cy="1369362"/>
          </a:xfrm>
          <a:prstGeom prst="rect">
            <a:avLst/>
          </a:prstGeom>
        </p:spPr>
      </p:pic>
      <p:pic>
        <p:nvPicPr>
          <p:cNvPr id="6" name="Grafik 5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A3A267C-10A3-53AE-D4C9-C37CE2B66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2867"/>
            <a:ext cx="9750133" cy="36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185A9-3438-FD74-0183-796D7E372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903D4-2A81-3B02-AD4E-FCC9799D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Abstraktion - Übungsaufgabe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8A8E70-AF83-7660-7891-8CB8D60A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591" y="321326"/>
            <a:ext cx="1376209" cy="1369362"/>
          </a:xfrm>
          <a:prstGeom prst="rect">
            <a:avLst/>
          </a:prstGeom>
        </p:spPr>
      </p:pic>
      <p:pic>
        <p:nvPicPr>
          <p:cNvPr id="3" name="Inhaltsplatzhalter 4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6BD76B7F-A6F1-8F93-6F94-D29A3A9ED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42" y="1343445"/>
            <a:ext cx="6605752" cy="5214509"/>
          </a:xfrm>
        </p:spPr>
      </p:pic>
    </p:spTree>
    <p:extLst>
      <p:ext uri="{BB962C8B-B14F-4D97-AF65-F5344CB8AC3E}">
        <p14:creationId xmlns:p14="http://schemas.microsoft.com/office/powerpoint/2010/main" val="282448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52C76-D749-3A70-385E-02FEDF14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ein Objekt?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5F540-6D0C-2B5E-DB79-71B713707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/>
              <a:t>Kann Daten beinhalten (</a:t>
            </a:r>
            <a:r>
              <a:rPr lang="de-DE" b="1"/>
              <a:t>Attribute</a:t>
            </a:r>
            <a:r>
              <a:rPr lang="de-DE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Mit ihm sind bestimmte Aktionen verbunden (</a:t>
            </a:r>
            <a:r>
              <a:rPr lang="de-DE" b="1"/>
              <a:t>Methoden</a:t>
            </a:r>
            <a:r>
              <a:rPr lang="de-DE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Kann mit anderen Objekten interagieren</a:t>
            </a:r>
          </a:p>
          <a:p>
            <a:pPr marL="514350" indent="-514350">
              <a:buFont typeface="+mj-lt"/>
              <a:buAutoNum type="arabicPeriod"/>
            </a:pPr>
            <a:endParaRPr lang="de-DE"/>
          </a:p>
          <a:p>
            <a:pPr marL="0" indent="0">
              <a:buNone/>
            </a:pPr>
            <a:endParaRPr lang="de-DE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537DE7D7-D396-75AD-A067-8AF5A190C975}"/>
              </a:ext>
            </a:extLst>
          </p:cNvPr>
          <p:cNvSpPr/>
          <p:nvPr/>
        </p:nvSpPr>
        <p:spPr>
          <a:xfrm>
            <a:off x="1129747" y="4318552"/>
            <a:ext cx="1391479" cy="993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4415268-D5AC-5817-14A8-B920E9464632}"/>
              </a:ext>
            </a:extLst>
          </p:cNvPr>
          <p:cNvSpPr txBox="1"/>
          <p:nvPr/>
        </p:nvSpPr>
        <p:spPr>
          <a:xfrm>
            <a:off x="2633869" y="4318552"/>
            <a:ext cx="7732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/>
              <a:t>Eigenschaften können je nach Problemstellung individualisiert werden</a:t>
            </a:r>
          </a:p>
        </p:txBody>
      </p:sp>
    </p:spTree>
    <p:extLst>
      <p:ext uri="{BB962C8B-B14F-4D97-AF65-F5344CB8AC3E}">
        <p14:creationId xmlns:p14="http://schemas.microsoft.com/office/powerpoint/2010/main" val="3733120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7C8B87-6963-CFF3-42DD-D5F119950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399" y="365125"/>
            <a:ext cx="1426401" cy="156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04B4A0-61C6-5CA1-DECC-7AF1C8A1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Wort zu </a:t>
            </a:r>
            <a:r>
              <a:rPr lang="de-DE" dirty="0" err="1"/>
              <a:t>Dekoratoren</a:t>
            </a:r>
            <a:r>
              <a:rPr lang="de-DE" dirty="0"/>
              <a:t> in Python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020C0CC-B1F1-5338-29D1-3CF521AF4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de-DE" dirty="0"/>
              <a:t>Objekt kann neue Funktion zugewiesen bekommen, OHNE dass innere Struktur verändert wird</a:t>
            </a:r>
          </a:p>
          <a:p>
            <a:r>
              <a:rPr lang="de-DE" dirty="0"/>
              <a:t>Werden i.d.R. auf Funktionen angewendet</a:t>
            </a:r>
          </a:p>
          <a:p>
            <a:r>
              <a:rPr lang="de-DE" dirty="0"/>
              <a:t>Vor Definition einer Funktion platziert, die dekoriert werden soll</a:t>
            </a:r>
          </a:p>
          <a:p>
            <a:r>
              <a:rPr lang="de-DE" dirty="0"/>
              <a:t>Wichtige Beispiele in OOP: @</a:t>
            </a:r>
            <a:r>
              <a:rPr lang="de-DE" dirty="0" err="1"/>
              <a:t>abstractmethod</a:t>
            </a:r>
            <a:r>
              <a:rPr lang="de-DE" dirty="0"/>
              <a:t>, @</a:t>
            </a:r>
            <a:r>
              <a:rPr lang="de-DE" dirty="0" err="1"/>
              <a:t>staticmethod</a:t>
            </a:r>
            <a:r>
              <a:rPr lang="de-DE" dirty="0"/>
              <a:t> und @</a:t>
            </a:r>
            <a:r>
              <a:rPr lang="de-DE" dirty="0" err="1"/>
              <a:t>dataclass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7591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9332B9-AE97-C5F7-FAF7-F889CB71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Funktionale Programmierung (FP)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EB1E07-513A-70E1-3EBD-3AB153E00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Kernmerkmale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F6AFDA4-A9F8-9CFB-D80F-1AFCCA3B9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behandelt Programmierung mit unveränderlichen Funktionen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diese Funktionen verändern keine Daten die Außerhalb von ihr existieren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diese Funktionen sind unveränderlich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die Funktionen haben keine Auswirkung auf etwas, was nicht in der Rückgabe der Funktion enthalten ist. </a:t>
            </a:r>
          </a:p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AE0F895-FEC9-241F-843B-CEE9AEBE8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Vorteile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14CEA80-7BB4-0257-2EE9-3E0EB110F96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Einfach zu testen</a:t>
            </a:r>
          </a:p>
          <a:p>
            <a:r>
              <a:rPr lang="de-DE" dirty="0"/>
              <a:t>Einfach zu parallelisieren</a:t>
            </a:r>
          </a:p>
          <a:p>
            <a:r>
              <a:rPr lang="de-DE" dirty="0"/>
              <a:t>Ermöglicht modularen Code</a:t>
            </a:r>
          </a:p>
          <a:p>
            <a:r>
              <a:rPr lang="de-DE" dirty="0"/>
              <a:t>Effizient &amp; bündig</a:t>
            </a:r>
          </a:p>
        </p:txBody>
      </p:sp>
    </p:spTree>
    <p:extLst>
      <p:ext uri="{BB962C8B-B14F-4D97-AF65-F5344CB8AC3E}">
        <p14:creationId xmlns:p14="http://schemas.microsoft.com/office/powerpoint/2010/main" val="116570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105E-FBD6-4D59-2FA0-B64FA702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Lambda-</a:t>
            </a:r>
            <a:r>
              <a:rPr lang="en-US" err="1"/>
              <a:t>Funktionen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EAEAC-D120-1F45-5232-E2B347C8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Lambda </a:t>
            </a:r>
            <a:r>
              <a:rPr lang="en-US" err="1"/>
              <a:t>Funktionen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 anonyme, </a:t>
            </a:r>
            <a:r>
              <a:rPr lang="en-US" err="1"/>
              <a:t>kleine</a:t>
            </a:r>
            <a:r>
              <a:rPr lang="en-US"/>
              <a:t> </a:t>
            </a:r>
            <a:r>
              <a:rPr lang="en-US" err="1"/>
              <a:t>Funktionen</a:t>
            </a:r>
            <a:r>
              <a:rPr lang="en-US"/>
              <a:t>, die für </a:t>
            </a:r>
            <a:r>
              <a:rPr lang="en-US" err="1"/>
              <a:t>kurze</a:t>
            </a:r>
            <a:r>
              <a:rPr lang="en-US"/>
              <a:t>, </a:t>
            </a:r>
            <a:r>
              <a:rPr lang="en-US" err="1"/>
              <a:t>einmalige</a:t>
            </a:r>
            <a:r>
              <a:rPr lang="en-US"/>
              <a:t> </a:t>
            </a:r>
            <a:r>
              <a:rPr lang="en-US" err="1"/>
              <a:t>Operationen</a:t>
            </a:r>
            <a:r>
              <a:rPr lang="en-US"/>
              <a:t> </a:t>
            </a:r>
            <a:r>
              <a:rPr lang="en-US" err="1"/>
              <a:t>benutzt</a:t>
            </a:r>
            <a:r>
              <a:rPr lang="en-US"/>
              <a:t> </a:t>
            </a:r>
            <a:r>
              <a:rPr lang="en-US" err="1"/>
              <a:t>werden</a:t>
            </a:r>
          </a:p>
          <a:p>
            <a:r>
              <a:rPr lang="en-US"/>
              <a:t>Sie </a:t>
            </a:r>
            <a:r>
              <a:rPr lang="en-US" err="1"/>
              <a:t>werden</a:t>
            </a:r>
            <a:r>
              <a:rPr lang="en-US"/>
              <a:t> oft </a:t>
            </a:r>
            <a:r>
              <a:rPr lang="en-US" err="1"/>
              <a:t>mit</a:t>
            </a:r>
            <a:r>
              <a:rPr lang="en-US"/>
              <a:t> map() und filter() </a:t>
            </a:r>
            <a:r>
              <a:rPr lang="en-US" err="1"/>
              <a:t>kombiniert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598B1-F84F-7C4F-723C-63CD5FA7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9" r="623" b="2727"/>
          <a:stretch/>
        </p:blipFill>
        <p:spPr>
          <a:xfrm>
            <a:off x="4032486" y="3429000"/>
            <a:ext cx="4127028" cy="13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3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35CE6-3276-F71C-1BA3-300E3C7E8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3630-3AED-058C-8F14-FC0DCCB1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Lambda-</a:t>
            </a:r>
            <a:r>
              <a:rPr lang="en-US" dirty="0" err="1"/>
              <a:t>Funktionen</a:t>
            </a:r>
            <a:r>
              <a:rPr lang="en-US" dirty="0"/>
              <a:t> - </a:t>
            </a:r>
            <a:r>
              <a:rPr lang="en-US" dirty="0" err="1"/>
              <a:t>Übungsaufgabe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FC0D1-7089-3C23-1574-F002A78F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b="0" i="0" u="none" strike="noStrike" dirty="0">
                <a:effectLst/>
                <a:latin typeface="system-ui"/>
              </a:rPr>
              <a:t>Erstelle eine Lambda Funktion, die zu einer Zahl 10 dazu addiert.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00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3584F-EBC1-9227-146A-269143E71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70A7-377D-1AC9-BF29-047BBA22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Lambda-</a:t>
            </a:r>
            <a:r>
              <a:rPr lang="en-US" dirty="0" err="1"/>
              <a:t>Funktionen</a:t>
            </a:r>
            <a:r>
              <a:rPr lang="en-US" dirty="0"/>
              <a:t> - </a:t>
            </a:r>
            <a:r>
              <a:rPr lang="en-US" dirty="0" err="1"/>
              <a:t>Übungsaufgabe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E5AC-3473-2983-6BC6-460DFAC7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b="0" i="0" u="none" strike="noStrike" dirty="0">
                <a:effectLst/>
                <a:latin typeface="system-ui"/>
              </a:rPr>
              <a:t>Erstelle eine Lambda Funktion, die zu einer Zahl 10 dazu addiert.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fik 4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A86BBF90-539C-3721-52F8-892275EA1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60" y="2452934"/>
            <a:ext cx="4645080" cy="15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AE64-2034-FBAB-073F-CCF53C1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map() &amp; filter()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E0384-CFC8-68D6-4460-042BCE363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map() </a:t>
            </a:r>
            <a:r>
              <a:rPr lang="en-US" err="1"/>
              <a:t>nimmt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</a:t>
            </a:r>
            <a:r>
              <a:rPr lang="en-US" err="1"/>
              <a:t>Funktion</a:t>
            </a:r>
            <a:r>
              <a:rPr lang="en-US"/>
              <a:t> und </a:t>
            </a:r>
            <a:r>
              <a:rPr lang="en-US" err="1"/>
              <a:t>eine</a:t>
            </a:r>
            <a:r>
              <a:rPr lang="en-US"/>
              <a:t> </a:t>
            </a:r>
            <a:r>
              <a:rPr lang="en-US" err="1"/>
              <a:t>Iterable</a:t>
            </a:r>
            <a:r>
              <a:rPr lang="en-US"/>
              <a:t> (</a:t>
            </a:r>
            <a:r>
              <a:rPr lang="en-US" err="1"/>
              <a:t>z.B.</a:t>
            </a:r>
            <a:r>
              <a:rPr lang="en-US"/>
              <a:t> </a:t>
            </a:r>
            <a:r>
              <a:rPr lang="en-US" err="1"/>
              <a:t>Liste</a:t>
            </a:r>
            <a:r>
              <a:rPr lang="en-US"/>
              <a:t>)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Argumente</a:t>
            </a:r>
            <a:r>
              <a:rPr lang="en-US"/>
              <a:t> und </a:t>
            </a:r>
            <a:r>
              <a:rPr lang="en-US" err="1"/>
              <a:t>wendet</a:t>
            </a:r>
            <a:r>
              <a:rPr lang="en-US"/>
              <a:t> die </a:t>
            </a:r>
            <a:r>
              <a:rPr lang="en-US" err="1"/>
              <a:t>Funktion</a:t>
            </a:r>
            <a:r>
              <a:rPr lang="en-US"/>
              <a:t> auf </a:t>
            </a:r>
            <a:r>
              <a:rPr lang="en-US" err="1"/>
              <a:t>jedes</a:t>
            </a:r>
            <a:r>
              <a:rPr lang="en-US"/>
              <a:t> Element an 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filter()</a:t>
            </a:r>
            <a:r>
              <a:rPr lang="en-US"/>
              <a:t> </a:t>
            </a:r>
            <a:r>
              <a:rPr lang="en-US" err="1"/>
              <a:t>filtert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</a:t>
            </a:r>
            <a:r>
              <a:rPr lang="en-US" err="1"/>
              <a:t>Liste</a:t>
            </a:r>
            <a:r>
              <a:rPr lang="en-US"/>
              <a:t> </a:t>
            </a:r>
            <a:r>
              <a:rPr lang="en-US" err="1"/>
              <a:t>basierend</a:t>
            </a:r>
            <a:r>
              <a:rPr lang="en-US"/>
              <a:t> auf </a:t>
            </a:r>
            <a:r>
              <a:rPr lang="en-US" err="1"/>
              <a:t>eine</a:t>
            </a:r>
            <a:r>
              <a:rPr lang="en-US"/>
              <a:t> </a:t>
            </a:r>
            <a:r>
              <a:rPr lang="en-US" err="1"/>
              <a:t>Bedingung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10A9F-BF82-CA7B-4C3D-10329FAFF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38" y="4758464"/>
            <a:ext cx="6984247" cy="1409378"/>
          </a:xfrm>
          <a:prstGeom prst="rect">
            <a:avLst/>
          </a:prstGeom>
        </p:spPr>
      </p:pic>
      <p:pic>
        <p:nvPicPr>
          <p:cNvPr id="7" name="Grafik 6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2D6CB5CD-C042-9947-154D-8BD6C4BF7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06" y="2784101"/>
            <a:ext cx="5159188" cy="12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20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E856-39DA-3622-9C24-8FD1B347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Lambda-</a:t>
            </a:r>
            <a:r>
              <a:rPr lang="en-US" err="1"/>
              <a:t>Funktion</a:t>
            </a:r>
            <a:r>
              <a:rPr lang="en-US"/>
              <a:t> - </a:t>
            </a:r>
            <a:r>
              <a:rPr lang="en-US" err="1"/>
              <a:t>Übungsaufgabe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990B2-E28D-BA6D-1A75-475D5EB84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err="1"/>
              <a:t>Filtern</a:t>
            </a:r>
            <a:r>
              <a:rPr lang="en-US"/>
              <a:t>: </a:t>
            </a:r>
            <a:r>
              <a:rPr lang="en-US" err="1"/>
              <a:t>Verwende</a:t>
            </a:r>
            <a:r>
              <a:rPr lang="en-US"/>
              <a:t> filter()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lambda-</a:t>
            </a:r>
            <a:r>
              <a:rPr lang="en-US" err="1"/>
              <a:t>Funktion</a:t>
            </a:r>
            <a:r>
              <a:rPr lang="en-US"/>
              <a:t>, um </a:t>
            </a:r>
            <a:r>
              <a:rPr lang="en-US" err="1"/>
              <a:t>nur</a:t>
            </a:r>
            <a:r>
              <a:rPr lang="en-US"/>
              <a:t> die </a:t>
            </a:r>
            <a:r>
              <a:rPr lang="en-US" err="1"/>
              <a:t>ungeraden</a:t>
            </a:r>
            <a:r>
              <a:rPr lang="en-US"/>
              <a:t> Zahlen </a:t>
            </a:r>
            <a:r>
              <a:rPr lang="en-US" err="1"/>
              <a:t>aus</a:t>
            </a:r>
            <a:r>
              <a:rPr lang="en-US"/>
              <a:t> der </a:t>
            </a:r>
            <a:r>
              <a:rPr lang="en-US" err="1"/>
              <a:t>Liste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behalten</a:t>
            </a:r>
          </a:p>
          <a:p>
            <a:pPr marL="514350" indent="-514350">
              <a:buAutoNum type="arabicPeriod"/>
            </a:pPr>
            <a:r>
              <a:rPr lang="en-US" err="1"/>
              <a:t>Transformieren</a:t>
            </a:r>
            <a:r>
              <a:rPr lang="en-US"/>
              <a:t>: </a:t>
            </a:r>
            <a:r>
              <a:rPr lang="en-US" err="1"/>
              <a:t>Verwende</a:t>
            </a:r>
            <a:r>
              <a:rPr lang="en-US"/>
              <a:t> map()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lambda-</a:t>
            </a:r>
            <a:r>
              <a:rPr lang="en-US" err="1"/>
              <a:t>Funktion</a:t>
            </a:r>
            <a:r>
              <a:rPr lang="en-US"/>
              <a:t>, um die </a:t>
            </a:r>
            <a:r>
              <a:rPr lang="en-US" err="1"/>
              <a:t>gefilterten</a:t>
            </a:r>
            <a:r>
              <a:rPr lang="en-US"/>
              <a:t> Zahlen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verdoppeln</a:t>
            </a:r>
          </a:p>
          <a:p>
            <a:pPr marL="514350" indent="-514350">
              <a:buAutoNum type="arabicPeriod"/>
            </a:pPr>
            <a:r>
              <a:rPr lang="en-US"/>
              <a:t>Gib die finale </a:t>
            </a:r>
            <a:r>
              <a:rPr lang="en-US" err="1"/>
              <a:t>Liste</a:t>
            </a:r>
            <a:r>
              <a:rPr lang="en-US"/>
              <a:t> </a:t>
            </a:r>
            <a:r>
              <a:rPr lang="en-US" err="1"/>
              <a:t>aus</a:t>
            </a:r>
          </a:p>
        </p:txBody>
      </p:sp>
    </p:spTree>
    <p:extLst>
      <p:ext uri="{BB962C8B-B14F-4D97-AF65-F5344CB8AC3E}">
        <p14:creationId xmlns:p14="http://schemas.microsoft.com/office/powerpoint/2010/main" val="2831703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84DC1-BFAC-494E-E29A-8BDB04FA5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2967-6FC3-79D9-DBE4-4228B6E9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Lambda-</a:t>
            </a:r>
            <a:r>
              <a:rPr lang="en-US" err="1"/>
              <a:t>Funktion</a:t>
            </a:r>
            <a:r>
              <a:rPr lang="en-US"/>
              <a:t> - </a:t>
            </a:r>
            <a:r>
              <a:rPr lang="en-US" err="1"/>
              <a:t>Übungsaufgabe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4CF5-4650-9067-F82F-435BD50F7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err="1"/>
              <a:t>Filtern</a:t>
            </a:r>
            <a:r>
              <a:rPr lang="en-US"/>
              <a:t>: </a:t>
            </a:r>
            <a:r>
              <a:rPr lang="en-US" err="1"/>
              <a:t>Verwende</a:t>
            </a:r>
            <a:r>
              <a:rPr lang="en-US"/>
              <a:t> filter()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lambda-</a:t>
            </a:r>
            <a:r>
              <a:rPr lang="en-US" err="1"/>
              <a:t>Funktion</a:t>
            </a:r>
            <a:r>
              <a:rPr lang="en-US"/>
              <a:t>, um </a:t>
            </a:r>
            <a:r>
              <a:rPr lang="en-US" err="1"/>
              <a:t>nur</a:t>
            </a:r>
            <a:r>
              <a:rPr lang="en-US"/>
              <a:t> die </a:t>
            </a:r>
            <a:r>
              <a:rPr lang="en-US" err="1"/>
              <a:t>ungeraden</a:t>
            </a:r>
            <a:r>
              <a:rPr lang="en-US"/>
              <a:t> Zahlen </a:t>
            </a:r>
            <a:r>
              <a:rPr lang="en-US" err="1"/>
              <a:t>aus</a:t>
            </a:r>
            <a:r>
              <a:rPr lang="en-US"/>
              <a:t> der </a:t>
            </a:r>
            <a:r>
              <a:rPr lang="en-US" err="1"/>
              <a:t>Liste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behalten</a:t>
            </a:r>
          </a:p>
          <a:p>
            <a:pPr marL="514350" indent="-514350">
              <a:buAutoNum type="arabicPeriod"/>
            </a:pPr>
            <a:r>
              <a:rPr lang="en-US" err="1"/>
              <a:t>Transformieren</a:t>
            </a:r>
            <a:r>
              <a:rPr lang="en-US"/>
              <a:t>: </a:t>
            </a:r>
            <a:r>
              <a:rPr lang="en-US" err="1"/>
              <a:t>Verwende</a:t>
            </a:r>
            <a:r>
              <a:rPr lang="en-US"/>
              <a:t> map()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lambda-</a:t>
            </a:r>
            <a:r>
              <a:rPr lang="en-US" err="1"/>
              <a:t>Funktion</a:t>
            </a:r>
            <a:r>
              <a:rPr lang="en-US"/>
              <a:t>, um die </a:t>
            </a:r>
            <a:r>
              <a:rPr lang="en-US" err="1"/>
              <a:t>gefilterten</a:t>
            </a:r>
            <a:r>
              <a:rPr lang="en-US"/>
              <a:t> Zahlen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verdoppeln</a:t>
            </a:r>
          </a:p>
          <a:p>
            <a:pPr marL="514350" indent="-514350">
              <a:buAutoNum type="arabicPeriod"/>
            </a:pPr>
            <a:r>
              <a:rPr lang="en-US"/>
              <a:t>Gib die finale </a:t>
            </a:r>
            <a:r>
              <a:rPr lang="en-US" err="1"/>
              <a:t>Liste</a:t>
            </a:r>
            <a:r>
              <a:rPr lang="en-US"/>
              <a:t> </a:t>
            </a:r>
            <a:r>
              <a:rPr lang="en-US" err="1"/>
              <a:t>aus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5704D-177B-C25D-5B34-EF11B4C7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15" y="4142489"/>
            <a:ext cx="93154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03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4F0A-8E45-B26F-6EE8-3D2C19CE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Anwendung in Pandas </a:t>
            </a:r>
          </a:p>
        </p:txBody>
      </p:sp>
      <p:pic>
        <p:nvPicPr>
          <p:cNvPr id="4" name="Content Placeholder 3" descr="Image result for Panda Face Outline">
            <a:extLst>
              <a:ext uri="{FF2B5EF4-FFF2-40B4-BE49-F238E27FC236}">
                <a16:creationId xmlns:a16="http://schemas.microsoft.com/office/drawing/2014/main" id="{2C2B6CFC-D3F0-62F7-FA21-E2690BB0D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5859" y="369214"/>
            <a:ext cx="1695450" cy="1714500"/>
          </a:xfr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606AC-AC9D-CAA7-D5C4-27C50474BE92}"/>
              </a:ext>
            </a:extLst>
          </p:cNvPr>
          <p:cNvSpPr txBox="1"/>
          <p:nvPr/>
        </p:nvSpPr>
        <p:spPr>
          <a:xfrm>
            <a:off x="840231" y="1691522"/>
            <a:ext cx="783764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err="1"/>
              <a:t>Funktionen</a:t>
            </a:r>
            <a:r>
              <a:rPr lang="en-GB" sz="2800"/>
              <a:t> </a:t>
            </a:r>
            <a:r>
              <a:rPr lang="en-GB" sz="2800" err="1"/>
              <a:t>können</a:t>
            </a:r>
            <a:r>
              <a:rPr lang="en-GB" sz="2800"/>
              <a:t> </a:t>
            </a:r>
            <a:r>
              <a:rPr lang="en-GB" sz="2800" err="1"/>
              <a:t>auch</a:t>
            </a:r>
            <a:r>
              <a:rPr lang="en-GB" sz="2800"/>
              <a:t> auf </a:t>
            </a:r>
            <a:r>
              <a:rPr lang="en-GB" sz="2800" b="1" err="1"/>
              <a:t>DataFrames</a:t>
            </a:r>
            <a:r>
              <a:rPr lang="en-GB" sz="2800"/>
              <a:t> </a:t>
            </a:r>
            <a:r>
              <a:rPr lang="en-GB" sz="2800" err="1"/>
              <a:t>angewendet</a:t>
            </a:r>
            <a:r>
              <a:rPr lang="en-GB" sz="2800"/>
              <a:t> </a:t>
            </a:r>
            <a:r>
              <a:rPr lang="en-GB" sz="2800" err="1"/>
              <a:t>werden</a:t>
            </a:r>
            <a:endParaRPr lang="en-GB" sz="2800"/>
          </a:p>
          <a:p>
            <a:pPr marL="285750" indent="-285750">
              <a:buFont typeface="Arial"/>
              <a:buChar char="•"/>
            </a:pPr>
            <a:r>
              <a:rPr lang="en-GB" sz="2800" err="1"/>
              <a:t>Besonders</a:t>
            </a:r>
            <a:r>
              <a:rPr lang="en-GB" sz="2800"/>
              <a:t> </a:t>
            </a:r>
            <a:r>
              <a:rPr lang="en-GB" sz="2800" err="1"/>
              <a:t>nützlich</a:t>
            </a:r>
            <a:r>
              <a:rPr lang="en-GB" sz="2800"/>
              <a:t> </a:t>
            </a:r>
            <a:r>
              <a:rPr lang="en-GB" sz="2800" err="1"/>
              <a:t>beim</a:t>
            </a:r>
            <a:r>
              <a:rPr lang="en-GB" sz="2800"/>
              <a:t> </a:t>
            </a:r>
            <a:r>
              <a:rPr lang="en-GB" sz="2800" err="1"/>
              <a:t>Erstellen</a:t>
            </a:r>
            <a:r>
              <a:rPr lang="en-GB" sz="2800"/>
              <a:t> </a:t>
            </a:r>
            <a:r>
              <a:rPr lang="en-GB" sz="2800" err="1"/>
              <a:t>einer</a:t>
            </a:r>
            <a:r>
              <a:rPr lang="en-GB" sz="2800"/>
              <a:t> </a:t>
            </a:r>
            <a:r>
              <a:rPr lang="en-GB" sz="2800" err="1"/>
              <a:t>neuen</a:t>
            </a:r>
            <a:r>
              <a:rPr lang="en-GB" sz="2800"/>
              <a:t> </a:t>
            </a:r>
            <a:r>
              <a:rPr lang="en-GB" sz="2800" err="1"/>
              <a:t>Spalte</a:t>
            </a:r>
            <a:r>
              <a:rPr lang="en-GB" sz="2800"/>
              <a:t> </a:t>
            </a:r>
            <a:r>
              <a:rPr lang="en-GB" sz="2800" err="1"/>
              <a:t>aus</a:t>
            </a:r>
            <a:r>
              <a:rPr lang="en-GB" sz="2800"/>
              <a:t> </a:t>
            </a:r>
            <a:r>
              <a:rPr lang="en-GB" sz="2800" err="1"/>
              <a:t>einer</a:t>
            </a:r>
            <a:r>
              <a:rPr lang="en-GB" sz="2800"/>
              <a:t> </a:t>
            </a:r>
            <a:r>
              <a:rPr lang="en-GB" sz="2800" err="1"/>
              <a:t>bereits</a:t>
            </a:r>
            <a:r>
              <a:rPr lang="en-GB" sz="2800"/>
              <a:t> </a:t>
            </a:r>
            <a:r>
              <a:rPr lang="en-GB" sz="2800" err="1"/>
              <a:t>vorhandenen</a:t>
            </a:r>
            <a:r>
              <a:rPr lang="en-GB" sz="2800"/>
              <a:t> </a:t>
            </a:r>
            <a:r>
              <a:rPr lang="en-GB" sz="2800" err="1"/>
              <a:t>Spalte</a:t>
            </a:r>
            <a:endParaRPr lang="en-GB" sz="2800"/>
          </a:p>
          <a:p>
            <a:pPr marL="285750" indent="-285750">
              <a:buFont typeface="Arial"/>
              <a:buChar char="•"/>
            </a:pPr>
            <a:r>
              <a:rPr lang="en-GB" sz="2800" b="1"/>
              <a:t>apply()</a:t>
            </a:r>
            <a:r>
              <a:rPr lang="en-GB" sz="2800"/>
              <a:t>: </a:t>
            </a:r>
            <a:r>
              <a:rPr lang="en-GB" sz="2800" err="1"/>
              <a:t>nimmt</a:t>
            </a:r>
            <a:r>
              <a:rPr lang="en-GB" sz="2800"/>
              <a:t> </a:t>
            </a:r>
            <a:r>
              <a:rPr lang="en-GB" sz="2800" err="1"/>
              <a:t>eine</a:t>
            </a:r>
            <a:r>
              <a:rPr lang="en-GB" sz="2800"/>
              <a:t> </a:t>
            </a:r>
            <a:r>
              <a:rPr lang="en-GB" sz="2800" err="1"/>
              <a:t>Funktion</a:t>
            </a:r>
            <a:r>
              <a:rPr lang="en-GB" sz="2800"/>
              <a:t> </a:t>
            </a:r>
            <a:r>
              <a:rPr lang="en-GB" sz="2800" err="1"/>
              <a:t>als</a:t>
            </a:r>
            <a:r>
              <a:rPr lang="en-GB" sz="2800"/>
              <a:t> Input</a:t>
            </a:r>
          </a:p>
          <a:p>
            <a:pPr marL="285750" indent="-285750">
              <a:buFont typeface="Arial"/>
              <a:buChar char="•"/>
            </a:pPr>
            <a:r>
              <a:rPr lang="en-GB" sz="2800"/>
              <a:t>Achtung: apply() </a:t>
            </a:r>
            <a:r>
              <a:rPr lang="en-GB" sz="2800" err="1"/>
              <a:t>ist</a:t>
            </a:r>
            <a:r>
              <a:rPr lang="en-GB" sz="2800"/>
              <a:t> </a:t>
            </a:r>
            <a:r>
              <a:rPr lang="en-GB" sz="2800" err="1"/>
              <a:t>langsamer</a:t>
            </a:r>
            <a:r>
              <a:rPr lang="en-GB" sz="2800"/>
              <a:t> </a:t>
            </a:r>
            <a:r>
              <a:rPr lang="en-GB" sz="2800" err="1"/>
              <a:t>als</a:t>
            </a:r>
            <a:r>
              <a:rPr lang="en-GB" sz="2800"/>
              <a:t> </a:t>
            </a:r>
            <a:r>
              <a:rPr lang="en-GB" sz="2800" err="1"/>
              <a:t>eingebaute</a:t>
            </a:r>
            <a:r>
              <a:rPr lang="en-GB" sz="2800"/>
              <a:t> </a:t>
            </a:r>
            <a:r>
              <a:rPr lang="en-GB" sz="2800" err="1"/>
              <a:t>Vektorfunktionen</a:t>
            </a:r>
            <a:r>
              <a:rPr lang="en-GB" sz="2800"/>
              <a:t>!</a:t>
            </a:r>
          </a:p>
          <a:p>
            <a:endParaRPr lang="en-GB" sz="28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EE69D1-A135-542D-80C9-F898F6EA9F58}"/>
              </a:ext>
            </a:extLst>
          </p:cNvPr>
          <p:cNvSpPr/>
          <p:nvPr/>
        </p:nvSpPr>
        <p:spPr>
          <a:xfrm>
            <a:off x="1273289" y="4967723"/>
            <a:ext cx="1396903" cy="819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C31CB-A10D-49C7-8D3E-918FB86447AA}"/>
              </a:ext>
            </a:extLst>
          </p:cNvPr>
          <p:cNvSpPr txBox="1"/>
          <p:nvPr/>
        </p:nvSpPr>
        <p:spPr>
          <a:xfrm>
            <a:off x="2668335" y="5119189"/>
            <a:ext cx="65320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err="1"/>
              <a:t>Praktisch</a:t>
            </a:r>
            <a:r>
              <a:rPr lang="en-GB" sz="2800"/>
              <a:t> für </a:t>
            </a:r>
            <a:r>
              <a:rPr lang="en-GB" sz="2800" err="1"/>
              <a:t>eigene</a:t>
            </a:r>
            <a:r>
              <a:rPr lang="en-GB" sz="2800"/>
              <a:t> </a:t>
            </a:r>
            <a:r>
              <a:rPr lang="en-GB" sz="2800" err="1"/>
              <a:t>definierte</a:t>
            </a:r>
            <a:r>
              <a:rPr lang="en-GB" sz="2800"/>
              <a:t> </a:t>
            </a:r>
            <a:r>
              <a:rPr lang="en-GB" sz="2800" err="1"/>
              <a:t>Funktionen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747790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452BE-FFA7-4669-E342-63E1FDE6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7E1C-6349-E818-0421-5B07B118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in Pandas – </a:t>
            </a:r>
            <a:r>
              <a:rPr lang="en-GB" dirty="0" err="1"/>
              <a:t>Beispiel</a:t>
            </a:r>
            <a:r>
              <a:rPr lang="en-GB" dirty="0"/>
              <a:t> apply()</a:t>
            </a:r>
          </a:p>
        </p:txBody>
      </p:sp>
      <p:pic>
        <p:nvPicPr>
          <p:cNvPr id="4" name="Content Placeholder 3" descr="Image result for Panda Face Outline">
            <a:extLst>
              <a:ext uri="{FF2B5EF4-FFF2-40B4-BE49-F238E27FC236}">
                <a16:creationId xmlns:a16="http://schemas.microsoft.com/office/drawing/2014/main" id="{AA113AFD-E2A4-FD10-464D-FB7312171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7472" y="128910"/>
            <a:ext cx="1544425" cy="1561778"/>
          </a:xfr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3CCFE5-1856-2AA3-F914-689FD11F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6" y="1302046"/>
            <a:ext cx="5974762" cy="52793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7D5058-5E78-8726-D40C-93BF861A7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891" y="2812831"/>
            <a:ext cx="5750909" cy="12323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15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13431-E023-8F81-812B-1A961BB1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 Objekt definiert?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ECD1EE-C51D-EEB2-91A7-117E19C7D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8070"/>
            <a:ext cx="3187148" cy="404600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/>
              <a:t>Klasse benennen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Attribute zuweisen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Methoden assoziieren</a:t>
            </a:r>
          </a:p>
          <a:p>
            <a:pPr marL="0" indent="0">
              <a:buNone/>
            </a:pPr>
            <a:endParaRPr lang="de-DE"/>
          </a:p>
        </p:txBody>
      </p:sp>
      <p:pic>
        <p:nvPicPr>
          <p:cNvPr id="7" name="Inhaltsplatzhalter 6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6D27B011-B944-EA5E-7581-0BAD96350B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48" y="1794578"/>
            <a:ext cx="7328452" cy="4352990"/>
          </a:xfrm>
        </p:spPr>
      </p:pic>
    </p:spTree>
    <p:extLst>
      <p:ext uri="{BB962C8B-B14F-4D97-AF65-F5344CB8AC3E}">
        <p14:creationId xmlns:p14="http://schemas.microsoft.com/office/powerpoint/2010/main" val="444274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B83B9-89C3-ACFF-C2B3-AECF0043F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71CDAB5-3590-7D6E-0660-CE3665DE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59" y="1562868"/>
            <a:ext cx="6303012" cy="4533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E60A1-D247-2D9A-690E-9B38DB5A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in Pandas – </a:t>
            </a:r>
            <a:r>
              <a:rPr lang="en-GB" dirty="0" err="1"/>
              <a:t>Beispiel</a:t>
            </a:r>
            <a:r>
              <a:rPr lang="en-GB" dirty="0"/>
              <a:t> sum()</a:t>
            </a:r>
          </a:p>
        </p:txBody>
      </p:sp>
      <p:pic>
        <p:nvPicPr>
          <p:cNvPr id="4" name="Content Placeholder 3" descr="Image result for Panda Face Outline">
            <a:extLst>
              <a:ext uri="{FF2B5EF4-FFF2-40B4-BE49-F238E27FC236}">
                <a16:creationId xmlns:a16="http://schemas.microsoft.com/office/drawing/2014/main" id="{C9837F7A-5DA2-3F6F-2B5B-631F13C35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67472" y="128910"/>
            <a:ext cx="1544425" cy="1561778"/>
          </a:xfrm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1D8C8D7-F481-CA4B-AA78-8E2874088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396" y="2058099"/>
            <a:ext cx="5848651" cy="18352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4588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CD7EA-DE1B-C115-7BD8-3ED9CED4E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FDE9-3DC3-154B-06AC-1333977D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in Pandas – </a:t>
            </a:r>
            <a:r>
              <a:rPr lang="en-GB" dirty="0" err="1"/>
              <a:t>Vergleich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E1F9A1-F656-3D80-2ECC-795682221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94365"/>
            <a:ext cx="5157787" cy="823912"/>
          </a:xfrm>
        </p:spPr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()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92091F0-0B99-333D-B7F8-F95C21BC0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28" y="2118277"/>
            <a:ext cx="7920030" cy="182369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2E47D-50F1-573F-C83B-5B338AB9A9B2}"/>
              </a:ext>
            </a:extLst>
          </p:cNvPr>
          <p:cNvSpPr txBox="1"/>
          <p:nvPr/>
        </p:nvSpPr>
        <p:spPr>
          <a:xfrm>
            <a:off x="836612" y="4220470"/>
            <a:ext cx="260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sum</a:t>
            </a:r>
            <a:r>
              <a:rPr lang="de-DE" sz="2400" b="1" dirty="0"/>
              <a:t>()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6761951-8387-83C5-B25D-39F2240F8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2" y="4765880"/>
            <a:ext cx="8245030" cy="1554466"/>
          </a:xfrm>
          <a:prstGeom prst="rect">
            <a:avLst/>
          </a:prstGeom>
        </p:spPr>
      </p:pic>
      <p:pic>
        <p:nvPicPr>
          <p:cNvPr id="16" name="Grafik 15" descr="Ausrufezeichen mit einfarbiger Füllung">
            <a:extLst>
              <a:ext uri="{FF2B5EF4-FFF2-40B4-BE49-F238E27FC236}">
                <a16:creationId xmlns:a16="http://schemas.microsoft.com/office/drawing/2014/main" id="{DD6B647D-4B6E-A0B4-A5C3-633667D3A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6826" y="4840357"/>
            <a:ext cx="914400" cy="914400"/>
          </a:xfrm>
          <a:prstGeom prst="rect">
            <a:avLst/>
          </a:prstGeom>
        </p:spPr>
      </p:pic>
      <p:pic>
        <p:nvPicPr>
          <p:cNvPr id="20" name="Grafik 19" descr="Stoppuhr mit einfarbiger Füllung">
            <a:extLst>
              <a:ext uri="{FF2B5EF4-FFF2-40B4-BE49-F238E27FC236}">
                <a16:creationId xmlns:a16="http://schemas.microsoft.com/office/drawing/2014/main" id="{981ED7EF-C81A-E596-5CE2-B1767BC65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4026" y="295723"/>
            <a:ext cx="1464365" cy="14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2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AB391-B774-DA4A-2198-4FCC42F8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fly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 </a:t>
            </a:r>
          </a:p>
        </p:txBody>
      </p:sp>
      <p:pic>
        <p:nvPicPr>
          <p:cNvPr id="1028" name="Picture 4" descr="PyCharm Logo Update – IDEs Support (IntelliJ Platform) | JetBrains">
            <a:extLst>
              <a:ext uri="{FF2B5EF4-FFF2-40B4-BE49-F238E27FC236}">
                <a16:creationId xmlns:a16="http://schemas.microsoft.com/office/drawing/2014/main" id="{4255BC24-1B5C-F278-CA8E-CB009EF60A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68288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ABFEF62-E178-9945-07D2-8F3F3A4EFF29}"/>
              </a:ext>
            </a:extLst>
          </p:cNvPr>
          <p:cNvGrpSpPr/>
          <p:nvPr/>
        </p:nvGrpSpPr>
        <p:grpSpPr>
          <a:xfrm>
            <a:off x="2003096" y="2268044"/>
            <a:ext cx="8185808" cy="2921000"/>
            <a:chOff x="2003096" y="2268044"/>
            <a:chExt cx="8185808" cy="2921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5B1B399-33FA-731D-0A6F-8C325D675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096" y="2268044"/>
              <a:ext cx="2794000" cy="292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Plus 3">
              <a:extLst>
                <a:ext uri="{FF2B5EF4-FFF2-40B4-BE49-F238E27FC236}">
                  <a16:creationId xmlns:a16="http://schemas.microsoft.com/office/drawing/2014/main" id="{384788E6-622E-1D24-0323-C777E25126B3}"/>
                </a:ext>
              </a:extLst>
            </p:cNvPr>
            <p:cNvSpPr/>
            <p:nvPr/>
          </p:nvSpPr>
          <p:spPr>
            <a:xfrm>
              <a:off x="5042776" y="2877206"/>
              <a:ext cx="1828800" cy="1702676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32" name="Picture 8" descr="pandas - Python Data Analysis Library">
              <a:extLst>
                <a:ext uri="{FF2B5EF4-FFF2-40B4-BE49-F238E27FC236}">
                  <a16:creationId xmlns:a16="http://schemas.microsoft.com/office/drawing/2014/main" id="{F637A55F-528E-6F62-0C6F-5276C797F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004" y="2528394"/>
              <a:ext cx="3390900" cy="240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6086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8B00A-2C1F-EBBD-9C0B-6FAE12C3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OOP vs. FP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090ED618-45E3-FC32-D880-829F0BA87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165461"/>
              </p:ext>
            </p:extLst>
          </p:nvPr>
        </p:nvGraphicFramePr>
        <p:xfrm>
          <a:off x="2032000" y="1370176"/>
          <a:ext cx="8127999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338833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002756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37979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132089"/>
                  </a:ext>
                </a:extLst>
              </a:tr>
              <a:tr h="684679">
                <a:tc>
                  <a:txBody>
                    <a:bodyPr/>
                    <a:lstStyle/>
                    <a:p>
                      <a:r>
                        <a:rPr lang="de-DE" b="1"/>
                        <a:t>Schlüsselkonzepte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Verkapselung, Abstraktion, Polymorphismus, Vererbung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vermeidet gemeinsame Zustandsdaten und veränderbare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750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/>
                        <a:t>Beliebte Sprachen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Java, C++,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Haskell, </a:t>
                      </a:r>
                      <a:r>
                        <a:rPr lang="de-DE" err="1"/>
                        <a:t>Clojure</a:t>
                      </a:r>
                      <a:r>
                        <a:rPr lang="de-DE"/>
                        <a:t>, Erlang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4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Einfach zu lesen &amp; zu verstehen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Zuverlässige Resultate ohne Nebeneffekte, Fokus liegt auf Effektivität und Optimierung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3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err="1"/>
                        <a:t>Cons</a:t>
                      </a: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Kann (bei falschem Input) zu unerwarteten Ergebnissen führen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Schwer zu lesen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1608"/>
                  </a:ext>
                </a:extLst>
              </a:tr>
              <a:tr h="198971">
                <a:tc>
                  <a:txBody>
                    <a:bodyPr/>
                    <a:lstStyle/>
                    <a:p>
                      <a:r>
                        <a:rPr lang="de-DE" b="1"/>
                        <a:t>Geeignet für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wenn man einen festen Satz von Operationen für Objekte hat und weitere Objekte hinzufügen muss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wenn du eine feste Anzahl an Dingen hast, die du mit Operationen erweitern möchtest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682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085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9FDA-0B29-8A8D-E9D2-80983E0C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469B1-F6F5-3D94-9F6D-7D70C5A3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OOP vs. FP - Vergleichsübung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C1BFE8-9FC8-7D95-6E6D-E888F935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Erstelle zwei Versionen eines Programms, das die Wurzel aus jeder Zahl aus folgender Liste zieht – einmal mit OOP, einmal mit FP: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zahlenliste = [1156, 2500, 5929, 529, 289]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9113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01935-51C8-AAB4-FA8F-917B3DFF9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9548C-BC72-C1D9-449A-5FF2E034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OOP vs. FP - Vergleichsübung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1312EB4-9529-2B4F-439C-61183DD92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925" y="1423604"/>
            <a:ext cx="5216475" cy="5156131"/>
          </a:xfrm>
        </p:spPr>
      </p:pic>
    </p:spTree>
    <p:extLst>
      <p:ext uri="{BB962C8B-B14F-4D97-AF65-F5344CB8AC3E}">
        <p14:creationId xmlns:p14="http://schemas.microsoft.com/office/powerpoint/2010/main" val="2456904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C5901-3EB1-48BF-5D2E-6D5E8062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Ressourcen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BBE3B0-7687-8876-7968-CC3CA1CD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err="1">
                <a:hlinkClick r:id="rId2"/>
              </a:rPr>
              <a:t>Object-Oriented</a:t>
            </a:r>
            <a:r>
              <a:rPr lang="de-DE" dirty="0">
                <a:hlinkClick r:id="rId2"/>
              </a:rPr>
              <a:t> </a:t>
            </a:r>
            <a:r>
              <a:rPr lang="de-DE" dirty="0" err="1">
                <a:hlinkClick r:id="rId2"/>
              </a:rPr>
              <a:t>Programming</a:t>
            </a:r>
            <a:r>
              <a:rPr lang="de-DE" dirty="0">
                <a:hlinkClick r:id="rId2"/>
              </a:rPr>
              <a:t> « C++ Home</a:t>
            </a:r>
            <a:endParaRPr lang="de-DE" dirty="0"/>
          </a:p>
          <a:p>
            <a:r>
              <a:rPr lang="en-US" dirty="0">
                <a:hlinkClick r:id="rId3"/>
              </a:rPr>
              <a:t>https://blog.algomaster.io/p/basic-oop-concepts-explained-with-code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What is polymorphism in programming – YouTube</a:t>
            </a:r>
            <a:endParaRPr lang="en-US" dirty="0"/>
          </a:p>
          <a:p>
            <a:r>
              <a:rPr lang="en-US" dirty="0">
                <a:hlinkClick r:id="rId5"/>
              </a:rPr>
              <a:t>Learn Python POLYMORPHISM in 8 minutes! 🎭 - YouTube</a:t>
            </a:r>
            <a:endParaRPr lang="en-US" dirty="0"/>
          </a:p>
          <a:p>
            <a:r>
              <a:rPr lang="en-US" dirty="0">
                <a:hlinkClick r:id="rId6"/>
              </a:rPr>
              <a:t>What is abstraction in programming? – YouTube</a:t>
            </a:r>
            <a:endParaRPr lang="en-US" dirty="0"/>
          </a:p>
          <a:p>
            <a:r>
              <a:rPr lang="fr-FR" dirty="0">
                <a:hlinkClick r:id="rId7"/>
              </a:rPr>
              <a:t>abc — Abstract Base Classes — Python 3.13.2 documentation</a:t>
            </a:r>
            <a:endParaRPr lang="fr-FR" dirty="0"/>
          </a:p>
          <a:p>
            <a:r>
              <a:rPr lang="fr-FR" dirty="0">
                <a:hlinkClick r:id="rId8"/>
              </a:rPr>
              <a:t>https://docs.python.org/3/howto/functional.html#functional-howto</a:t>
            </a:r>
            <a:r>
              <a:rPr lang="fr-FR" dirty="0"/>
              <a:t> </a:t>
            </a:r>
          </a:p>
          <a:p>
            <a:r>
              <a:rPr lang="fr-FR" dirty="0">
                <a:hlinkClick r:id="rId9"/>
              </a:rPr>
              <a:t>https://www.w3schools.com/python/python_classes.asp</a:t>
            </a:r>
            <a:r>
              <a:rPr lang="fr-FR" dirty="0"/>
              <a:t> </a:t>
            </a:r>
          </a:p>
          <a:p>
            <a:r>
              <a:rPr lang="fr-FR" dirty="0">
                <a:hlinkClick r:id="rId10"/>
              </a:rPr>
              <a:t>https://realpython.com/python3-object-oriented-programming/#class-definition</a:t>
            </a:r>
            <a:r>
              <a:rPr lang="fr-FR" dirty="0"/>
              <a:t> </a:t>
            </a:r>
          </a:p>
          <a:p>
            <a:r>
              <a:rPr lang="fr-FR" dirty="0">
                <a:hlinkClick r:id="rId11"/>
              </a:rPr>
              <a:t>https://realpython.com/python-classes/</a:t>
            </a:r>
            <a:r>
              <a:rPr lang="fr-FR" dirty="0"/>
              <a:t> </a:t>
            </a:r>
          </a:p>
          <a:p>
            <a:r>
              <a:rPr lang="fr-FR" dirty="0">
                <a:hlinkClick r:id="rId12"/>
              </a:rPr>
              <a:t>https://realpython.com/solid-principles-python/</a:t>
            </a:r>
            <a:r>
              <a:rPr lang="fr-FR" dirty="0"/>
              <a:t> </a:t>
            </a:r>
          </a:p>
          <a:p>
            <a:r>
              <a:rPr lang="fr-FR" dirty="0">
                <a:hlinkClick r:id="rId13"/>
              </a:rPr>
              <a:t>https://www.datacamp.com/de/tutorial/decorators-python</a:t>
            </a:r>
            <a:r>
              <a:rPr lang="fr-FR" dirty="0"/>
              <a:t> </a:t>
            </a:r>
          </a:p>
          <a:p>
            <a:r>
              <a:rPr lang="fr-FR" dirty="0"/>
              <a:t>Software Engineering for Data Scientists (Catherine Nelson)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5459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60CF31-B770-17F8-0E1A-80815D01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 Links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926CEA-9A98-6A22-0055-838900E9E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32500" lnSpcReduction="20000"/>
          </a:bodyPr>
          <a:lstStyle/>
          <a:p>
            <a:r>
              <a:rPr lang="de-DE" dirty="0"/>
              <a:t>Astronaut: </a:t>
            </a:r>
            <a:r>
              <a:rPr lang="de-DE" dirty="0">
                <a:hlinkClick r:id="rId2"/>
              </a:rPr>
              <a:t>https://www.bing.com/images/search?view=detailV2&amp;ccid=EEV0dBoY&amp;id=005C71821CA28E1FBEC0F6762D4B1B5DD2222C47&amp;thid=OIP.EEV0dBoYUq92F98Uyig-eQHaHa&amp;mediaurl=https%3a%2f%2fi.etsystatic.com%2f27713397%2fr%2fil%2f52dbad%2f4355956410%2fil_fullxfull.4355956410_t98r</a:t>
            </a:r>
            <a:endParaRPr lang="de-DE" dirty="0"/>
          </a:p>
          <a:p>
            <a:r>
              <a:rPr lang="de-DE" dirty="0"/>
              <a:t>Rakete: </a:t>
            </a:r>
            <a:r>
              <a:rPr lang="de-DE" dirty="0">
                <a:hlinkClick r:id="rId3"/>
              </a:rPr>
              <a:t>https://www.bing.com/images/search?view=detailV2&amp;ccid=nnJzJMpQ&amp;id=92FF3B3225DEFF7D154F0DA69388AA68B9C1CF87&amp;thid=OIP.nnJzJMpQu90z6oU4sThfAwHaHa&amp;mediaurl=https%3a%2f%2fimg.freepik.com%2fvektoren-kostenlos%2frakete-raumschiff-cartoon-vektor-symbol-abbildung-</a:t>
            </a:r>
            <a:endParaRPr lang="de-DE" dirty="0"/>
          </a:p>
          <a:p>
            <a:r>
              <a:rPr lang="de-DE" dirty="0"/>
              <a:t>Super Mario Fragezeichen: </a:t>
            </a:r>
            <a:r>
              <a:rPr lang="de-DE" dirty="0">
                <a:hlinkClick r:id="rId4"/>
              </a:rPr>
              <a:t>https://www.bing.com/images/search?view=detailV2&amp;ccid=c4h6QJTs&amp;id=AFA5587676B556FD83BD4B3903D66A1FB6ED66BF&amp;thid=OIP.c4h6QJTs73TZ0ZMir_V8yQAAAA&amp;mediaurl=https%3a%2f%2fimages-wixmp-ed30a86b8c4ca887773594c2.wixmp.com%2ff%2fed991cf4-7c8c-4530-b6ba-a3abf3ab2ea</a:t>
            </a:r>
            <a:endParaRPr lang="de-DE" dirty="0"/>
          </a:p>
          <a:p>
            <a:r>
              <a:rPr lang="de-DE" dirty="0"/>
              <a:t>Super Mario Maker: </a:t>
            </a:r>
            <a:r>
              <a:rPr lang="de-DE" dirty="0">
                <a:hlinkClick r:id="rId5"/>
              </a:rPr>
              <a:t>https://www.bing.com/images/search?view=detailV2&amp;ccid=f1hnTW5c&amp;id=BA7BCD4445554988DD447F60EE240043C0D8A0B4&amp;thid=OIP.f1hnTW5czEjjafhxpnnl4wHaJc&amp;mediaurl=https%3a%2f%2fwww.mariowiki.com%2fimages%2fthumb%2fa%2fa2%2fBuilder_Mario_Run.png%2f1200px-Builder_Mari</a:t>
            </a:r>
            <a:endParaRPr lang="de-DE" dirty="0"/>
          </a:p>
          <a:p>
            <a:r>
              <a:rPr lang="de-DE" dirty="0"/>
              <a:t>Super Mario Stern: </a:t>
            </a:r>
            <a:r>
              <a:rPr lang="de-DE" dirty="0">
                <a:hlinkClick r:id="rId6"/>
              </a:rPr>
              <a:t>https://www.bing.com/images/search?view=detailV2&amp;ccid=RW1bGzds&amp;id=324EAD3730DF4C50552CC17ED1B5A900D237F6E1&amp;thid=OIP.RW1bGzds1LTAGeUttryWCQHaHG&amp;mediaurl=https%3a%2f%2fi.pinimg.com%2foriginals%2f97%2f11%2f04%2f9711047f70cf0a11a756b02c28fc8bb8.jpg&amp;cdnurl=https%3a%2f%2fth.bing.com%2fth%2fid%2fR.456d5b1b376cd4b4c019e52db6bc9609%3frik%3d4fY30gCptdF%252bwQ%26pid%3dImgRaw%26r%3d0&amp;exph=1150&amp;expw=1200&amp;q=Mario+Star+Drawing&amp;simid=608030403680880811&amp;FORM=IRPRST&amp;ck=E486E2F289131C5719A310F1E33EDFC2&amp;selectedIndex=104&amp;itb=0</a:t>
            </a:r>
          </a:p>
          <a:p>
            <a:r>
              <a:rPr lang="de-DE" dirty="0"/>
              <a:t>Panda: </a:t>
            </a:r>
            <a:r>
              <a:rPr lang="de-DE" dirty="0">
                <a:ea typeface="+mn-lt"/>
                <a:cs typeface="+mn-lt"/>
                <a:hlinkClick r:id="rId7"/>
              </a:rPr>
              <a:t>https://www.bing.com/images/search?view=detailV2&amp;ccid=adSJ8iJ0&amp;id=5BA4B7331043B0F7FA9F446D4C6AFB70E609D47D&amp;thid=OIP.adSJ8iJ09mi9m96lMBzj6wHaHa&amp;mediaurl=https%3a%2f%2fth.bing.com%2fth%2fid%2fR.69d489f22274f668bd9bdea5301ce3eb%3frik%3dfdQJ5nD7akxtRA%26riu%3</a:t>
            </a:r>
            <a:endParaRPr lang="de-DE" dirty="0"/>
          </a:p>
          <a:p>
            <a:r>
              <a:rPr lang="de-DE" dirty="0"/>
              <a:t>Star Wars: </a:t>
            </a:r>
            <a:r>
              <a:rPr lang="de-DE" dirty="0">
                <a:hlinkClick r:id="rId8"/>
              </a:rPr>
              <a:t>https://th.bing.com/th/id/OIP.FmMaKcP8EhOZpzBe5arY1gHaDj?pid=ImgDet&amp;w=474&amp;h=227&amp;rs=1</a:t>
            </a:r>
            <a:endParaRPr lang="de-DE" dirty="0"/>
          </a:p>
          <a:p>
            <a:r>
              <a:rPr lang="de-DE" dirty="0" err="1"/>
              <a:t>PyCharm</a:t>
            </a:r>
            <a:r>
              <a:rPr lang="de-DE" dirty="0"/>
              <a:t> Logo: </a:t>
            </a:r>
            <a:r>
              <a:rPr lang="de-DE" dirty="0">
                <a:hlinkClick r:id="rId9"/>
              </a:rPr>
              <a:t>https://www.google.com/imgres?q=pycharm%20logo&amp;imgurl=https%3A%2F%2Fintellij-support.jetbrains.com%2Fhc%2Fuser_images%2F5l0fLOoDkFwpjU_ZKu7Ofg.png&amp;imgrefurl=https%3A%2F%2Fintellij-support.jetbrains.com%2Fhc%2Fen-us%2Fcommunity%2Fposts%2F5909943756818-PyC</a:t>
            </a:r>
            <a:r>
              <a:rPr lang="de-DE" dirty="0">
                <a:hlinkClick r:id="rId9"/>
              </a:rPr>
              <a:t>h</a:t>
            </a:r>
            <a:endParaRPr lang="de-DE" dirty="0"/>
          </a:p>
          <a:p>
            <a:r>
              <a:rPr lang="de-DE" dirty="0"/>
              <a:t>Lambda: </a:t>
            </a:r>
            <a:r>
              <a:rPr lang="de-DE" dirty="0">
                <a:hlinkClick r:id="rId10"/>
              </a:rPr>
              <a:t>https://www.google.com/imgres?q=lambda%C2%A0&amp;imgurl=https%3A%2F%2Fupload.wikimedia.org%2Fwikipedia%2Fcommons%2Fthumb%2F8%2F8f%2FOrange_lambda.svg%2F1959px-Orange_lambda.svg.png&amp;imgrefurl=https%3A%2F%2Fde.m.wikipedia.org%2Fwiki%2FDatei%3AOrange_lambda.svg&amp;</a:t>
            </a:r>
            <a:endParaRPr lang="de-DE" dirty="0"/>
          </a:p>
          <a:p>
            <a:r>
              <a:rPr lang="de-DE" dirty="0"/>
              <a:t>Pandas Logo: </a:t>
            </a:r>
            <a:r>
              <a:rPr lang="de-DE" dirty="0">
                <a:hlinkClick r:id="rId11"/>
              </a:rPr>
              <a:t>https://www.google.com/imgres?q=pandas%20logo&amp;imgurl=https%3A%2F%2Fpandas.pydata.org%2Fstatic%2Fimg%2Fpandas_secondary.svg&amp;imgrefurl=https%3A%2F%2Fpandas.pydata.org%2Fabout%2Fciting.html&amp;docid=K7_DgYdXiM_mpM&amp;tbnid=uHUU41k0chGGsM&amp;vet=12ahUKEwjqooza3c2MAxWG</a:t>
            </a:r>
            <a:endParaRPr lang="de-DE" dirty="0"/>
          </a:p>
          <a:p>
            <a:r>
              <a:rPr lang="de-DE" dirty="0"/>
              <a:t>Python Logo: </a:t>
            </a:r>
            <a:r>
              <a:rPr lang="de-DE" dirty="0">
                <a:hlinkClick r:id="rId12"/>
              </a:rPr>
              <a:t>https://www.google.com/imgres?q=free%20python%20logo&amp;imgurl=https%3A%2F%2Fupload.wikimedia.org%2Fwikipedia%2Fcommons%2Fthumb%2Fc%2Fc3%2FPython-logo-notext.svg%2F1869px-Python-logo-notext.svg.png&amp;imgrefurl=https%3A%2F%2Fde.m.wikipedia.org%2Fwiki%2FDatei%3A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392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65564-EB09-6B16-241A-8DEBB80E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eine Instanz?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3FADEF23-4C53-2E5A-1E16-1CCF05673002}"/>
              </a:ext>
            </a:extLst>
          </p:cNvPr>
          <p:cNvSpPr/>
          <p:nvPr/>
        </p:nvSpPr>
        <p:spPr>
          <a:xfrm>
            <a:off x="838200" y="4011231"/>
            <a:ext cx="1103244" cy="894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6864DA-2548-8D92-C31F-56582FB73857}"/>
              </a:ext>
            </a:extLst>
          </p:cNvPr>
          <p:cNvSpPr txBox="1"/>
          <p:nvPr/>
        </p:nvSpPr>
        <p:spPr>
          <a:xfrm>
            <a:off x="2176669" y="4011231"/>
            <a:ext cx="8607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/>
              <a:t>Instanz „Sonne“ von der Klasse „Stern“ erstellt &amp; Attribute definiert.</a:t>
            </a:r>
          </a:p>
        </p:txBody>
      </p:sp>
      <p:pic>
        <p:nvPicPr>
          <p:cNvPr id="6" name="Inhaltsplatzhalter 5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6FA1FFCA-00DB-C98F-92ED-F78A700A5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1947561"/>
            <a:ext cx="8533312" cy="1325563"/>
          </a:xfrm>
        </p:spPr>
      </p:pic>
    </p:spTree>
    <p:extLst>
      <p:ext uri="{BB962C8B-B14F-4D97-AF65-F5344CB8AC3E}">
        <p14:creationId xmlns:p14="http://schemas.microsoft.com/office/powerpoint/2010/main" val="86520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517C3319-94F4-CCB5-2D4C-319A3DD2E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13" y="155713"/>
            <a:ext cx="6546574" cy="654657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A1E1045-E0CD-E273-2EDB-6AA499DE3B25}"/>
              </a:ext>
            </a:extLst>
          </p:cNvPr>
          <p:cNvSpPr txBox="1"/>
          <p:nvPr/>
        </p:nvSpPr>
        <p:spPr>
          <a:xfrm>
            <a:off x="4422913" y="735496"/>
            <a:ext cx="2206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Klasse „Tier“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533EECD-D4E7-8567-58D1-8AD16A4D8FE2}"/>
              </a:ext>
            </a:extLst>
          </p:cNvPr>
          <p:cNvCxnSpPr>
            <a:cxnSpLocks/>
          </p:cNvCxnSpPr>
          <p:nvPr/>
        </p:nvCxnSpPr>
        <p:spPr>
          <a:xfrm flipH="1" flipV="1">
            <a:off x="7454348" y="4452730"/>
            <a:ext cx="2193235" cy="127220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DC92CD3-995D-3EC0-A036-C21C22E5B3D0}"/>
              </a:ext>
            </a:extLst>
          </p:cNvPr>
          <p:cNvCxnSpPr>
            <a:cxnSpLocks/>
          </p:cNvCxnSpPr>
          <p:nvPr/>
        </p:nvCxnSpPr>
        <p:spPr>
          <a:xfrm>
            <a:off x="1302026" y="3016022"/>
            <a:ext cx="1480931" cy="130087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7D8DAC9-70A0-D56B-24F2-DA58525037C7}"/>
              </a:ext>
            </a:extLst>
          </p:cNvPr>
          <p:cNvSpPr txBox="1"/>
          <p:nvPr/>
        </p:nvSpPr>
        <p:spPr>
          <a:xfrm>
            <a:off x="154057" y="2525074"/>
            <a:ext cx="1948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/>
              <a:t>Instanzen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30BA348-147E-5BBA-3038-8AF49C27A401}"/>
              </a:ext>
            </a:extLst>
          </p:cNvPr>
          <p:cNvSpPr txBox="1"/>
          <p:nvPr/>
        </p:nvSpPr>
        <p:spPr>
          <a:xfrm>
            <a:off x="9571382" y="178954"/>
            <a:ext cx="2657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Attribute</a:t>
            </a:r>
          </a:p>
          <a:p>
            <a:endParaRPr lang="de-DE" sz="280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D802089-69BA-3BF8-5588-037B2D054262}"/>
              </a:ext>
            </a:extLst>
          </p:cNvPr>
          <p:cNvCxnSpPr>
            <a:cxnSpLocks/>
          </p:cNvCxnSpPr>
          <p:nvPr/>
        </p:nvCxnSpPr>
        <p:spPr>
          <a:xfrm>
            <a:off x="1242391" y="723922"/>
            <a:ext cx="1669774" cy="102698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6F15D1F-C3C1-EDD5-B50D-34A6BCB70F87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8840856" y="2030506"/>
            <a:ext cx="1645754" cy="47867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BE4F1A4-63C2-9F2F-62CF-2F302C27A1C7}"/>
              </a:ext>
            </a:extLst>
          </p:cNvPr>
          <p:cNvCxnSpPr>
            <a:cxnSpLocks/>
          </p:cNvCxnSpPr>
          <p:nvPr/>
        </p:nvCxnSpPr>
        <p:spPr>
          <a:xfrm flipV="1">
            <a:off x="1497082" y="2158411"/>
            <a:ext cx="1533940" cy="4616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F63CEA7-CF8B-3122-F945-2510408E24CE}"/>
              </a:ext>
            </a:extLst>
          </p:cNvPr>
          <p:cNvCxnSpPr>
            <a:cxnSpLocks/>
          </p:cNvCxnSpPr>
          <p:nvPr/>
        </p:nvCxnSpPr>
        <p:spPr>
          <a:xfrm flipV="1">
            <a:off x="1817204" y="4280525"/>
            <a:ext cx="1504122" cy="9088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263FDA3-EE8C-54B9-8100-BA8ADEBCBCF8}"/>
              </a:ext>
            </a:extLst>
          </p:cNvPr>
          <p:cNvSpPr txBox="1"/>
          <p:nvPr/>
        </p:nvSpPr>
        <p:spPr>
          <a:xfrm>
            <a:off x="154057" y="4989325"/>
            <a:ext cx="188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accent5">
                    <a:lumMod val="60000"/>
                    <a:lumOff val="40000"/>
                  </a:schemeClr>
                </a:solidFill>
              </a:rPr>
              <a:t>Schnurrhaare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F9BEE4-1097-C31E-D7A9-5116654A9AD9}"/>
              </a:ext>
            </a:extLst>
          </p:cNvPr>
          <p:cNvSpPr txBox="1"/>
          <p:nvPr/>
        </p:nvSpPr>
        <p:spPr>
          <a:xfrm>
            <a:off x="10486610" y="1768896"/>
            <a:ext cx="1182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Nase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6E4274F-7BCE-5205-AC01-F902AED2C906}"/>
              </a:ext>
            </a:extLst>
          </p:cNvPr>
          <p:cNvSpPr txBox="1"/>
          <p:nvPr/>
        </p:nvSpPr>
        <p:spPr>
          <a:xfrm>
            <a:off x="109331" y="319444"/>
            <a:ext cx="1182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Ohren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9B9DF99-7ABA-9AE9-893F-7973C458ADAE}"/>
              </a:ext>
            </a:extLst>
          </p:cNvPr>
          <p:cNvSpPr txBox="1"/>
          <p:nvPr/>
        </p:nvSpPr>
        <p:spPr>
          <a:xfrm>
            <a:off x="9728751" y="5449070"/>
            <a:ext cx="1515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Fell</a:t>
            </a:r>
          </a:p>
        </p:txBody>
      </p:sp>
    </p:spTree>
    <p:extLst>
      <p:ext uri="{BB962C8B-B14F-4D97-AF65-F5344CB8AC3E}">
        <p14:creationId xmlns:p14="http://schemas.microsoft.com/office/powerpoint/2010/main" val="295513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1B8F-51A1-1A78-49A6-265C1305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eine Methode?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70F4C6-5D14-EF62-B0BF-567CBFF569D9}"/>
              </a:ext>
            </a:extLst>
          </p:cNvPr>
          <p:cNvSpPr txBox="1"/>
          <p:nvPr/>
        </p:nvSpPr>
        <p:spPr>
          <a:xfrm>
            <a:off x="8497957" y="1470991"/>
            <a:ext cx="32898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/>
              <a:t>Durch Methoden können Attribute des Objektes verändert werden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4DCA955-7C3B-90B5-6CEF-1CECF0AC556F}"/>
              </a:ext>
            </a:extLst>
          </p:cNvPr>
          <p:cNvSpPr/>
          <p:nvPr/>
        </p:nvSpPr>
        <p:spPr>
          <a:xfrm rot="5400000">
            <a:off x="9385854" y="3514795"/>
            <a:ext cx="1103244" cy="894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D45B36-28D4-4617-342E-4E19BDAE944E}"/>
              </a:ext>
            </a:extLst>
          </p:cNvPr>
          <p:cNvSpPr txBox="1"/>
          <p:nvPr/>
        </p:nvSpPr>
        <p:spPr>
          <a:xfrm>
            <a:off x="8497957" y="4551765"/>
            <a:ext cx="328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/>
              <a:t>In diesem Fall das Attribut </a:t>
            </a:r>
            <a:r>
              <a:rPr lang="de-DE" sz="2800" b="1"/>
              <a:t>Temperatur</a:t>
            </a:r>
          </a:p>
        </p:txBody>
      </p:sp>
      <p:pic>
        <p:nvPicPr>
          <p:cNvPr id="10" name="Inhaltsplatzhalter 9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6517DBFF-F29B-FBFC-9141-9B0794A6F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72" y="1413143"/>
            <a:ext cx="5404945" cy="5299995"/>
          </a:xfrm>
        </p:spPr>
      </p:pic>
    </p:spTree>
    <p:extLst>
      <p:ext uri="{BB962C8B-B14F-4D97-AF65-F5344CB8AC3E}">
        <p14:creationId xmlns:p14="http://schemas.microsoft.com/office/powerpoint/2010/main" val="742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D410-251D-64D8-7249-C1697DDA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Erstelle deinen eigenen Stern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7F55DF-60B3-259F-D8A6-8E4B60821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Suche dir einen Stern aus folgender Liste aus oder wähle einen Stern deiner Wahl und sammle im Internet die nötigen Infos, die du zum erstellen dieses Sterns als </a:t>
            </a:r>
            <a:r>
              <a:rPr lang="de-DE" b="1" dirty="0"/>
              <a:t>Instanz der Klasse Stern </a:t>
            </a:r>
            <a:r>
              <a:rPr lang="de-DE" dirty="0"/>
              <a:t>brauchst: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/>
              <a:t>Polarstern, Sirius, Pollux, Alpha Centauri, Beteigeuze,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3318E7-DD9C-1C3B-786F-7E6DA0AE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110" y="271156"/>
            <a:ext cx="1290334" cy="12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7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E510-DC73-0E3E-7A7B-1E2169F68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AB6B1192-D27C-6580-7B6E-D2FA5E458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8004"/>
            <a:ext cx="5379687" cy="21736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D46DEA-6849-B411-A728-52853F65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Erstelle deinen eigenen Stern -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C701EE-430F-DCC4-A304-170CFFBB3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 i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5D129A-2134-DAEF-D098-533C10E8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110" y="271156"/>
            <a:ext cx="1290334" cy="12368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CDCD028-3F81-941F-DBCD-4BC3314E5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08004"/>
            <a:ext cx="4406218" cy="4834469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99CEEF5-2641-F1C7-4005-FE3AA0DC4F26}"/>
              </a:ext>
            </a:extLst>
          </p:cNvPr>
          <p:cNvCxnSpPr>
            <a:cxnSpLocks/>
          </p:cNvCxnSpPr>
          <p:nvPr/>
        </p:nvCxnSpPr>
        <p:spPr>
          <a:xfrm>
            <a:off x="4969026" y="2099402"/>
            <a:ext cx="3833187" cy="1486673"/>
          </a:xfrm>
          <a:prstGeom prst="straightConnector1">
            <a:avLst/>
          </a:prstGeom>
          <a:ln w="57150">
            <a:solidFill>
              <a:schemeClr val="accent2">
                <a:alpha val="74749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BC467EB-28D8-82C4-3506-1185A8D73978}"/>
              </a:ext>
            </a:extLst>
          </p:cNvPr>
          <p:cNvCxnSpPr>
            <a:cxnSpLocks/>
          </p:cNvCxnSpPr>
          <p:nvPr/>
        </p:nvCxnSpPr>
        <p:spPr>
          <a:xfrm>
            <a:off x="4648728" y="3260439"/>
            <a:ext cx="3959244" cy="706006"/>
          </a:xfrm>
          <a:prstGeom prst="straightConnector1">
            <a:avLst/>
          </a:prstGeom>
          <a:ln w="57150">
            <a:solidFill>
              <a:schemeClr val="accent2">
                <a:alpha val="75031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525B495-97F4-F1C9-67A9-48F7F85B6BEE}"/>
              </a:ext>
            </a:extLst>
          </p:cNvPr>
          <p:cNvCxnSpPr>
            <a:cxnSpLocks/>
          </p:cNvCxnSpPr>
          <p:nvPr/>
        </p:nvCxnSpPr>
        <p:spPr>
          <a:xfrm flipV="1">
            <a:off x="4469587" y="4747112"/>
            <a:ext cx="4138385" cy="614742"/>
          </a:xfrm>
          <a:prstGeom prst="straightConnector1">
            <a:avLst/>
          </a:prstGeom>
          <a:ln w="57150">
            <a:solidFill>
              <a:schemeClr val="accent2">
                <a:alpha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E4C452B-8A3E-FC9C-0195-B1B8B1556E59}"/>
              </a:ext>
            </a:extLst>
          </p:cNvPr>
          <p:cNvCxnSpPr>
            <a:cxnSpLocks/>
          </p:cNvCxnSpPr>
          <p:nvPr/>
        </p:nvCxnSpPr>
        <p:spPr>
          <a:xfrm>
            <a:off x="4469587" y="4342925"/>
            <a:ext cx="4138385" cy="0"/>
          </a:xfrm>
          <a:prstGeom prst="straightConnector1">
            <a:avLst/>
          </a:prstGeom>
          <a:ln w="57150">
            <a:solidFill>
              <a:schemeClr val="accent2">
                <a:alpha val="75111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58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8bcace8-4ce7-4949-868f-170f67122379}" enabled="0" method="" siteId="{28bcace8-4ce7-4949-868f-170f6712237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2087</Words>
  <Application>Microsoft Macintosh PowerPoint</Application>
  <PresentationFormat>Breitbild</PresentationFormat>
  <Paragraphs>202</Paragraphs>
  <Slides>47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Courier New</vt:lpstr>
      <vt:lpstr>Georgia</vt:lpstr>
      <vt:lpstr>system-ui</vt:lpstr>
      <vt:lpstr>Office</vt:lpstr>
      <vt:lpstr>PowerPoint-Präsentation</vt:lpstr>
      <vt:lpstr>Objekt-Orientierte Programmierung (OOP)</vt:lpstr>
      <vt:lpstr>Was ist ein Objekt?</vt:lpstr>
      <vt:lpstr>Wie wird ein Objekt definiert?</vt:lpstr>
      <vt:lpstr>Was ist eine Instanz?</vt:lpstr>
      <vt:lpstr>PowerPoint-Präsentation</vt:lpstr>
      <vt:lpstr>Was ist eine Methode?</vt:lpstr>
      <vt:lpstr>Erstelle deinen eigenen Stern</vt:lpstr>
      <vt:lpstr>Erstelle deinen eigenen Stern - Beispiel</vt:lpstr>
      <vt:lpstr>Was sind die OOP Prinzipien?</vt:lpstr>
      <vt:lpstr>Vererbung</vt:lpstr>
      <vt:lpstr>Vererbung - Beispiel</vt:lpstr>
      <vt:lpstr>Vererbung - Übungsaufgabe</vt:lpstr>
      <vt:lpstr>Vererbung - Übungsaufgabe</vt:lpstr>
      <vt:lpstr>Polymorphismus</vt:lpstr>
      <vt:lpstr>Polymorphismus - Beispiel</vt:lpstr>
      <vt:lpstr>Polymorphismus - Beispiel</vt:lpstr>
      <vt:lpstr>Polymorphismus - Übungsaufgabe</vt:lpstr>
      <vt:lpstr>Polymorphismus - Übungsaufgabe</vt:lpstr>
      <vt:lpstr>Verkapselung</vt:lpstr>
      <vt:lpstr>Verkapselung - Beispiel</vt:lpstr>
      <vt:lpstr>Verkapselung - Übungsaufgabe</vt:lpstr>
      <vt:lpstr>Verkapselung - Übungsaufgabe</vt:lpstr>
      <vt:lpstr>Abstraktion</vt:lpstr>
      <vt:lpstr>Abstraktion - Beispiel</vt:lpstr>
      <vt:lpstr>Abstraktion - Beispiel</vt:lpstr>
      <vt:lpstr>Abstraktion - Übungsaufgabe</vt:lpstr>
      <vt:lpstr>Abstraktion - Übungsaufgabe</vt:lpstr>
      <vt:lpstr>Abstraktion - Übungsaufgabe</vt:lpstr>
      <vt:lpstr>Ein Wort zu Dekoratoren in Python</vt:lpstr>
      <vt:lpstr>Funktionale Programmierung (FP)</vt:lpstr>
      <vt:lpstr>Lambda-Funktionen</vt:lpstr>
      <vt:lpstr>Lambda-Funktionen - Übungsaufgabe</vt:lpstr>
      <vt:lpstr>Lambda-Funktionen - Übungsaufgabe</vt:lpstr>
      <vt:lpstr>map() &amp; filter()</vt:lpstr>
      <vt:lpstr>Lambda-Funktion - Übungsaufgabe</vt:lpstr>
      <vt:lpstr>Lambda-Funktion - Übungsaufgabe</vt:lpstr>
      <vt:lpstr>Anwendung in Pandas </vt:lpstr>
      <vt:lpstr>Anwendung in Pandas – Beispiel apply()</vt:lpstr>
      <vt:lpstr>Anwendung in Pandas – Beispiel sum()</vt:lpstr>
      <vt:lpstr>Anwendung in Pandas – Vergleich</vt:lpstr>
      <vt:lpstr>On the fly demo </vt:lpstr>
      <vt:lpstr>OOP vs. FP</vt:lpstr>
      <vt:lpstr>OOP vs. FP - Vergleichsübung</vt:lpstr>
      <vt:lpstr>OOP vs. FP - Vergleichsübung</vt:lpstr>
      <vt:lpstr>Ressourcen</vt:lpstr>
      <vt:lpstr>Bilder Links</vt:lpstr>
    </vt:vector>
  </TitlesOfParts>
  <Company>Siemens Healthineers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Karagül, Acelya</dc:creator>
  <cp:lastModifiedBy>Karagül, Acelya (Stud. WI - DS)</cp:lastModifiedBy>
  <cp:revision>8</cp:revision>
  <dcterms:created xsi:type="dcterms:W3CDTF">2025-03-26T14:04:31Z</dcterms:created>
  <dcterms:modified xsi:type="dcterms:W3CDTF">2025-04-10T16:45:18Z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6dbec8-95a8-4638-9f5f-bd076536645c_Enabled">
    <vt:lpwstr>true</vt:lpwstr>
  </property>
  <property fmtid="{D5CDD505-2E9C-101B-9397-08002B2CF9AE}" pid="3" name="MSIP_Label_ff6dbec8-95a8-4638-9f5f-bd076536645c_SetDate">
    <vt:lpwstr>2025-03-26T16:02:50Z</vt:lpwstr>
  </property>
  <property fmtid="{D5CDD505-2E9C-101B-9397-08002B2CF9AE}" pid="4" name="MSIP_Label_ff6dbec8-95a8-4638-9f5f-bd076536645c_Method">
    <vt:lpwstr>Standard</vt:lpwstr>
  </property>
  <property fmtid="{D5CDD505-2E9C-101B-9397-08002B2CF9AE}" pid="5" name="MSIP_Label_ff6dbec8-95a8-4638-9f5f-bd076536645c_Name">
    <vt:lpwstr>Restricted - Default</vt:lpwstr>
  </property>
  <property fmtid="{D5CDD505-2E9C-101B-9397-08002B2CF9AE}" pid="6" name="MSIP_Label_ff6dbec8-95a8-4638-9f5f-bd076536645c_SiteId">
    <vt:lpwstr>5dbf1add-202a-4b8d-815b-bf0fb024e033</vt:lpwstr>
  </property>
  <property fmtid="{D5CDD505-2E9C-101B-9397-08002B2CF9AE}" pid="7" name="MSIP_Label_ff6dbec8-95a8-4638-9f5f-bd076536645c_ActionId">
    <vt:lpwstr>12745212-f29a-41c6-a918-cc9a5041abd1</vt:lpwstr>
  </property>
  <property fmtid="{D5CDD505-2E9C-101B-9397-08002B2CF9AE}" pid="8" name="MSIP_Label_ff6dbec8-95a8-4638-9f5f-bd076536645c_ContentBits">
    <vt:lpwstr>0</vt:lpwstr>
  </property>
  <property fmtid="{D5CDD505-2E9C-101B-9397-08002B2CF9AE}" pid="9" name="MSIP_Label_ff6dbec8-95a8-4638-9f5f-bd076536645c_Tag">
    <vt:lpwstr>10, 3, 0, 1</vt:lpwstr>
  </property>
</Properties>
</file>